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471" r:id="rId44"/>
    <p:sldId id="383" r:id="rId45"/>
    <p:sldId id="377" r:id="rId46"/>
    <p:sldId id="449" r:id="rId47"/>
    <p:sldId id="384" r:id="rId48"/>
    <p:sldId id="439" r:id="rId49"/>
    <p:sldId id="467" r:id="rId50"/>
    <p:sldId id="440" r:id="rId51"/>
    <p:sldId id="385" r:id="rId52"/>
    <p:sldId id="387" r:id="rId53"/>
    <p:sldId id="386" r:id="rId54"/>
    <p:sldId id="444" r:id="rId55"/>
    <p:sldId id="443" r:id="rId56"/>
    <p:sldId id="445" r:id="rId57"/>
    <p:sldId id="466" r:id="rId58"/>
    <p:sldId id="446" r:id="rId59"/>
    <p:sldId id="460" r:id="rId60"/>
    <p:sldId id="453" r:id="rId61"/>
    <p:sldId id="454" r:id="rId62"/>
    <p:sldId id="459" r:id="rId63"/>
    <p:sldId id="455" r:id="rId64"/>
    <p:sldId id="456" r:id="rId65"/>
    <p:sldId id="457" r:id="rId66"/>
    <p:sldId id="458" r:id="rId67"/>
    <p:sldId id="461" r:id="rId68"/>
    <p:sldId id="462" r:id="rId69"/>
    <p:sldId id="463" r:id="rId70"/>
    <p:sldId id="448" r:id="rId71"/>
    <p:sldId id="464" r:id="rId72"/>
    <p:sldId id="450" r:id="rId73"/>
    <p:sldId id="470" r:id="rId74"/>
    <p:sldId id="465" r:id="rId75"/>
    <p:sldId id="451" r:id="rId76"/>
    <p:sldId id="468" r:id="rId77"/>
    <p:sldId id="469" r:id="rId78"/>
    <p:sldId id="403" r:id="rId79"/>
    <p:sldId id="268" r:id="rId80"/>
    <p:sldId id="441" r:id="rId81"/>
    <p:sldId id="442" r:id="rId82"/>
    <p:sldId id="388" r:id="rId83"/>
    <p:sldId id="405" r:id="rId84"/>
    <p:sldId id="389" r:id="rId85"/>
    <p:sldId id="408" r:id="rId86"/>
    <p:sldId id="390" r:id="rId87"/>
    <p:sldId id="409" r:id="rId88"/>
    <p:sldId id="391" r:id="rId89"/>
    <p:sldId id="410" r:id="rId90"/>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CFF"/>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0378" autoAdjust="0"/>
  </p:normalViewPr>
  <p:slideViewPr>
    <p:cSldViewPr snapToGrid="0">
      <p:cViewPr varScale="1">
        <p:scale>
          <a:sx n="103" d="100"/>
          <a:sy n="103" d="100"/>
        </p:scale>
        <p:origin x="9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08/04/2022</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08/04/2022</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Connect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227054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361462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304343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695746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258006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1157174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4180932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3817086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501228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64</a:t>
            </a:fld>
            <a:endParaRPr lang="fr-FR"/>
          </a:p>
        </p:txBody>
      </p:sp>
    </p:spTree>
    <p:extLst>
      <p:ext uri="{BB962C8B-B14F-4D97-AF65-F5344CB8AC3E}">
        <p14:creationId xmlns:p14="http://schemas.microsoft.com/office/powerpoint/2010/main" val="168694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2029389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66</a:t>
            </a:fld>
            <a:endParaRPr lang="fr-FR"/>
          </a:p>
        </p:txBody>
      </p:sp>
    </p:spTree>
    <p:extLst>
      <p:ext uri="{BB962C8B-B14F-4D97-AF65-F5344CB8AC3E}">
        <p14:creationId xmlns:p14="http://schemas.microsoft.com/office/powerpoint/2010/main" val="321999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67</a:t>
            </a:fld>
            <a:endParaRPr lang="fr-FR"/>
          </a:p>
        </p:txBody>
      </p:sp>
    </p:spTree>
    <p:extLst>
      <p:ext uri="{BB962C8B-B14F-4D97-AF65-F5344CB8AC3E}">
        <p14:creationId xmlns:p14="http://schemas.microsoft.com/office/powerpoint/2010/main" val="314700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68</a:t>
            </a:fld>
            <a:endParaRPr lang="fr-FR"/>
          </a:p>
        </p:txBody>
      </p:sp>
    </p:spTree>
    <p:extLst>
      <p:ext uri="{BB962C8B-B14F-4D97-AF65-F5344CB8AC3E}">
        <p14:creationId xmlns:p14="http://schemas.microsoft.com/office/powerpoint/2010/main" val="31996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185608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78</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147345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44</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252498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08/04/2022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08/04/2022</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08/04/2022</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08/04/2022</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08/04/2022</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08/04/2022</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08/04/2022</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08/04/2022</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08/04/2022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08/04/2022</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08/04/2022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
        <p:nvSpPr>
          <p:cNvPr id="7" name="MSIPCMContentMarking" descr="{&quot;HashCode&quot;:-510168642,&quot;Placement&quot;:&quot;Footer&quot;,&quot;Top&quot;:507.1359,&quot;Left&quot;:0.0,&quot;SlideWidth&quot;:960,&quot;SlideHeight&quot;:540}">
            <a:extLst>
              <a:ext uri="{FF2B5EF4-FFF2-40B4-BE49-F238E27FC236}">
                <a16:creationId xmlns:a16="http://schemas.microsoft.com/office/drawing/2014/main" id="{D22201E9-58D6-4CBD-B497-4800DF327CB1}"/>
              </a:ext>
            </a:extLst>
          </p:cNvPr>
          <p:cNvSpPr txBox="1"/>
          <p:nvPr userDrawn="1"/>
        </p:nvSpPr>
        <p:spPr>
          <a:xfrm>
            <a:off x="0" y="6440626"/>
            <a:ext cx="1719930" cy="417374"/>
          </a:xfrm>
          <a:prstGeom prst="rect">
            <a:avLst/>
          </a:prstGeom>
          <a:noFill/>
          <a:extLst>
            <a:ext uri="{909E8E84-426E-40DD-AFC4-6F175D3DCCD1}">
              <a14:hiddenFill xmlns:a14="http://schemas.microsoft.com/office/drawing/2010/main">
                <a:solidFill>
                  <a:schemeClr val="accent5">
                    <a:lumMod val="75000"/>
                  </a:schemeClr>
                </a:solidFill>
              </a14:hiddenFill>
            </a:ext>
          </a:extLst>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Confidentiel </a:t>
            </a:r>
            <a:endParaRPr lang="fr-FR"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6.jpeg"/><Relationship Id="rId7" Type="http://schemas.openxmlformats.org/officeDocument/2006/relationships/hyperlink" Target="https://www.singlepageapp.f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hyperlink" Target="https://api.authorization.fr/"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6.jpeg"/><Relationship Id="rId7" Type="http://schemas.openxmlformats.org/officeDocument/2006/relationships/hyperlink" Target="https://www.singlepageapp.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pi.backendforfrontend.fr/" TargetMode="External"/><Relationship Id="rId4" Type="http://schemas.openxmlformats.org/officeDocument/2006/relationships/image" Target="../media/image5.png"/><Relationship Id="rId9" Type="http://schemas.openxmlformats.org/officeDocument/2006/relationships/hyperlink" Target="https://api.authorisation.fr/"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6.jpeg"/><Relationship Id="rId7" Type="http://schemas.openxmlformats.org/officeDocument/2006/relationships/hyperlink" Target="https://www.singlepageapp.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api.authorization.fr/"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6.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api.authorisation.fr/"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api.authorisation.fr/" TargetMode="External"/><Relationship Id="rId3" Type="http://schemas.openxmlformats.org/officeDocument/2006/relationships/image" Target="../media/image6.jpeg"/><Relationship Id="rId7" Type="http://schemas.openxmlformats.org/officeDocument/2006/relationships/hyperlink" Target="https://api.resource.f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singlepageapp.fr/" TargetMode="External"/><Relationship Id="rId5" Type="http://schemas.openxmlformats.org/officeDocument/2006/relationships/image" Target="../media/image22.png"/><Relationship Id="rId10" Type="http://schemas.openxmlformats.org/officeDocument/2006/relationships/hyperlink" Target="https://api.backendforfrontend.fr/" TargetMode="External"/><Relationship Id="rId4" Type="http://schemas.openxmlformats.org/officeDocument/2006/relationships/image" Target="../media/image5.png"/><Relationship Id="rId9" Type="http://schemas.openxmlformats.org/officeDocument/2006/relationships/hyperlink" Target="https://api.yours.f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oauth.com/oauth2-servers/access-tokens/client-credential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api.authorisation.fr/" TargetMode="External"/><Relationship Id="rId5" Type="http://schemas.openxmlformats.org/officeDocument/2006/relationships/hyperlink" Target="https://azure.blobstorage.com/" TargetMode="External"/><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2.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3.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api.resource.f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singlepageapp.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3991898" y="2305112"/>
            <a:ext cx="6306648"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281621"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65322" y="5698706"/>
            <a:ext cx="6306648"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4281621"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4262212"/>
            <a:ext cx="6351801"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a:solidFill>
                  <a:schemeClr val="accent2">
                    <a:lumMod val="75000"/>
                  </a:schemeClr>
                </a:solidFill>
              </a:rPr>
              <a:t>Authorization</a:t>
            </a: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1435"/>
            <a:ext cx="4281621"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a:p>
            <a:r>
              <a:rPr lang="fr-FR" b="1" i="1" dirty="0">
                <a:solidFill>
                  <a:schemeClr val="accent2">
                    <a:lumMod val="75000"/>
                  </a:schemeClr>
                </a:solidFill>
              </a:rPr>
              <a:t>Autorisation: Bearer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5940248"/>
            <a:ext cx="6385332"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3854246" y="2727719"/>
            <a:ext cx="6444300"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281621"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854246" y="6121313"/>
            <a:ext cx="6217724"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8800" dirty="0"/>
              <a:t>Comment échanger des informations via le standard JWT ?</a:t>
            </a: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Bearer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5698706"/>
            <a:ext cx="6296383"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Bearer AMH.DON.QTW</a:t>
            </a:r>
          </a:p>
          <a:p>
            <a:r>
              <a:rPr lang="fr-FR" sz="3200" b="1" i="1" dirty="0"/>
              <a:t>Authorization: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Connect</a:t>
            </a: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595520"/>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Authorization: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sur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a:t>
            </a:r>
            <a:r>
              <a:rPr lang="fr-FR" sz="3200" dirty="0">
                <a:solidFill>
                  <a:schemeClr val="accent2">
                    <a:lumMod val="75000"/>
                  </a:schemeClr>
                </a:solidFill>
              </a:rPr>
              <a:t>délégation d'autorisation</a:t>
            </a:r>
            <a:r>
              <a:rPr lang="fr-FR" sz="3200" dirty="0"/>
              <a:t>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diffèrent entre les fournisseurs de connexion (Facebook,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271805" y="3813150"/>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bearer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9184793" y="3240633"/>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Database</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Domains :</a:t>
            </a:r>
          </a:p>
          <a:p>
            <a:pPr marL="285750" indent="-285750">
              <a:buFont typeface="Arial" panose="020B0604020202020204" pitchFamily="34" charset="0"/>
              <a:buChar char="•"/>
            </a:pPr>
            <a:r>
              <a:rPr lang="fr-FR" b="1" dirty="0">
                <a:solidFill>
                  <a:schemeClr val="accent1">
                    <a:lumMod val="75000"/>
                  </a:schemeClr>
                </a:solidFill>
              </a:rPr>
              <a:t>Commands</a:t>
            </a:r>
          </a:p>
          <a:p>
            <a:pPr marL="285750" indent="-285750">
              <a:buFont typeface="Arial" panose="020B0604020202020204" pitchFamily="34" charset="0"/>
              <a:buChar char="•"/>
            </a:pPr>
            <a:r>
              <a:rPr lang="fr-FR" b="1" dirty="0">
                <a:solidFill>
                  <a:schemeClr val="accent1">
                    <a:lumMod val="75000"/>
                  </a:schemeClr>
                </a:solidFill>
              </a:rPr>
              <a:t>Authentification/</a:t>
            </a:r>
            <a:r>
              <a:rPr lang="fr-FR" b="1" dirty="0" err="1">
                <a:solidFill>
                  <a:schemeClr val="accent1">
                    <a:lumMod val="75000"/>
                  </a:schemeClr>
                </a:solidFill>
              </a:rPr>
              <a:t>authorisation</a:t>
            </a:r>
            <a:endParaRPr lang="fr-FR" b="1" dirty="0">
              <a:solidFill>
                <a:schemeClr val="accent1">
                  <a:lumMod val="75000"/>
                </a:schemeClr>
              </a:solidFill>
            </a:endParaRPr>
          </a:p>
          <a:p>
            <a:pPr marL="285750" indent="-285750">
              <a:buFont typeface="Arial" panose="020B0604020202020204" pitchFamily="34" charset="0"/>
              <a:buChar char="•"/>
            </a:pPr>
            <a:r>
              <a:rPr lang="fr-FR" b="1" dirty="0" err="1">
                <a:solidFill>
                  <a:schemeClr val="accent1">
                    <a:lumMod val="75000"/>
                  </a:schemeClr>
                </a:solidFill>
              </a:rPr>
              <a:t>Send</a:t>
            </a:r>
            <a:r>
              <a:rPr lang="fr-FR" b="1" dirty="0">
                <a:solidFill>
                  <a:schemeClr val="accent1">
                    <a:lumMod val="75000"/>
                  </a:schemeClr>
                </a:solidFill>
              </a:rPr>
              <a:t> SMS/mail</a:t>
            </a:r>
          </a:p>
          <a:p>
            <a:pPr marL="285750" indent="-285750">
              <a:buFont typeface="Arial" panose="020B0604020202020204" pitchFamily="34" charset="0"/>
              <a:buChar char="•"/>
            </a:pPr>
            <a:r>
              <a:rPr lang="fr-FR" b="1" dirty="0">
                <a:solidFill>
                  <a:schemeClr val="accent1">
                    <a:lumMod val="75000"/>
                  </a:schemeClr>
                </a:solidFill>
              </a:rPr>
              <a:t>Stock/Article managment</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a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69442" y="126213"/>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713316"/>
            <a:ext cx="1502550" cy="45835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88062" y="5117885"/>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138868" y="3156441"/>
            <a:ext cx="1299998" cy="51491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91805" y="966433"/>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Order</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57350" y="21465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5914083" y="230654"/>
            <a:ext cx="1610313"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Legend:</a:t>
            </a:r>
          </a:p>
          <a:p>
            <a:pPr marL="0" indent="0" algn="ctr">
              <a:buFont typeface="Arial" panose="020B0604020202020204" pitchFamily="34" charset="0"/>
              <a:buNone/>
            </a:pPr>
            <a:r>
              <a:rPr lang="fr-FR" b="1" dirty="0"/>
              <a:t>1 or n servers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95959" y="1859315"/>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External partner</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747197"/>
            <a:ext cx="1553542" cy="76012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commands management</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43</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partner </a:t>
            </a:r>
            <a:r>
              <a:rPr lang="fr-FR" b="1" dirty="0" err="1">
                <a:solidFill>
                  <a:srgbClr val="00B050"/>
                </a:solidFill>
              </a:rPr>
              <a:t>external</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90DE8D15-E6E4-4BC7-9D9C-885DEE57F7A9}"/>
              </a:ext>
            </a:extLst>
          </p:cNvPr>
          <p:cNvSpPr/>
          <p:nvPr/>
        </p:nvSpPr>
        <p:spPr>
          <a:xfrm>
            <a:off x="1989921" y="4376366"/>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Ellipse 61">
            <a:extLst>
              <a:ext uri="{FF2B5EF4-FFF2-40B4-BE49-F238E27FC236}">
                <a16:creationId xmlns:a16="http://schemas.microsoft.com/office/drawing/2014/main" id="{91988020-17B3-461E-A01F-B2F204EE45A1}"/>
              </a:ext>
            </a:extLst>
          </p:cNvPr>
          <p:cNvSpPr/>
          <p:nvPr/>
        </p:nvSpPr>
        <p:spPr>
          <a:xfrm>
            <a:off x="8294711" y="1499504"/>
            <a:ext cx="3678875" cy="313088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Ellipse 62">
            <a:extLst>
              <a:ext uri="{FF2B5EF4-FFF2-40B4-BE49-F238E27FC236}">
                <a16:creationId xmlns:a16="http://schemas.microsoft.com/office/drawing/2014/main" id="{6B4F586D-33AA-44AC-95A9-D40341BB4817}"/>
              </a:ext>
            </a:extLst>
          </p:cNvPr>
          <p:cNvSpPr/>
          <p:nvPr/>
        </p:nvSpPr>
        <p:spPr>
          <a:xfrm>
            <a:off x="8861500" y="2578678"/>
            <a:ext cx="1139153" cy="1028699"/>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Scope article</a:t>
            </a:r>
          </a:p>
        </p:txBody>
      </p:sp>
      <p:sp>
        <p:nvSpPr>
          <p:cNvPr id="65" name="Ellipse 64">
            <a:extLst>
              <a:ext uri="{FF2B5EF4-FFF2-40B4-BE49-F238E27FC236}">
                <a16:creationId xmlns:a16="http://schemas.microsoft.com/office/drawing/2014/main" id="{C2E94987-662F-44CE-A706-FC910C53F9F9}"/>
              </a:ext>
            </a:extLst>
          </p:cNvPr>
          <p:cNvSpPr/>
          <p:nvPr/>
        </p:nvSpPr>
        <p:spPr>
          <a:xfrm>
            <a:off x="10269837" y="2577749"/>
            <a:ext cx="1139153" cy="105859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lumMod val="75000"/>
                  </a:schemeClr>
                </a:solidFill>
              </a:rPr>
              <a:t>Scope stock</a:t>
            </a:r>
          </a:p>
        </p:txBody>
      </p:sp>
      <p:sp>
        <p:nvSpPr>
          <p:cNvPr id="66" name="Espace réservé du contenu 2">
            <a:extLst>
              <a:ext uri="{FF2B5EF4-FFF2-40B4-BE49-F238E27FC236}">
                <a16:creationId xmlns:a16="http://schemas.microsoft.com/office/drawing/2014/main" id="{E1DEACA4-0337-4CA1-AC47-1E69F7D0BD21}"/>
              </a:ext>
            </a:extLst>
          </p:cNvPr>
          <p:cNvSpPr txBox="1">
            <a:spLocks/>
          </p:cNvSpPr>
          <p:nvPr/>
        </p:nvSpPr>
        <p:spPr>
          <a:xfrm>
            <a:off x="9202879" y="4733301"/>
            <a:ext cx="2038065"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API article-stock</a:t>
            </a:r>
            <a:endParaRPr lang="fr-FR" dirty="0"/>
          </a:p>
        </p:txBody>
      </p:sp>
      <p:cxnSp>
        <p:nvCxnSpPr>
          <p:cNvPr id="67" name="Connecteur droit 66">
            <a:extLst>
              <a:ext uri="{FF2B5EF4-FFF2-40B4-BE49-F238E27FC236}">
                <a16:creationId xmlns:a16="http://schemas.microsoft.com/office/drawing/2014/main" id="{CFF5F1A5-BD2F-47CF-BB05-9FCC6AED03AC}"/>
              </a:ext>
            </a:extLst>
          </p:cNvPr>
          <p:cNvCxnSpPr>
            <a:cxnSpLocks/>
          </p:cNvCxnSpPr>
          <p:nvPr/>
        </p:nvCxnSpPr>
        <p:spPr>
          <a:xfrm flipH="1" flipV="1">
            <a:off x="7899617" y="-386034"/>
            <a:ext cx="71478" cy="8425516"/>
          </a:xfrm>
          <a:prstGeom prst="line">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94CC4C60-DFF2-4980-8EC8-108680F23581}"/>
              </a:ext>
            </a:extLst>
          </p:cNvPr>
          <p:cNvSpPr txBox="1"/>
          <p:nvPr/>
        </p:nvSpPr>
        <p:spPr>
          <a:xfrm>
            <a:off x="8956673" y="1677348"/>
            <a:ext cx="2183546" cy="830997"/>
          </a:xfrm>
          <a:prstGeom prst="rect">
            <a:avLst/>
          </a:prstGeom>
          <a:noFill/>
        </p:spPr>
        <p:txBody>
          <a:bodyPr wrap="none" rtlCol="0">
            <a:spAutoFit/>
          </a:bodyPr>
          <a:lstStyle/>
          <a:p>
            <a:pPr algn="ctr"/>
            <a:r>
              <a:rPr lang="fr-FR" sz="2400" dirty="0">
                <a:solidFill>
                  <a:schemeClr val="accent1">
                    <a:lumMod val="75000"/>
                  </a:schemeClr>
                </a:solidFill>
              </a:rPr>
              <a:t>Audience</a:t>
            </a:r>
          </a:p>
          <a:p>
            <a:pPr algn="ctr"/>
            <a:r>
              <a:rPr lang="fr-FR" sz="2400" dirty="0">
                <a:solidFill>
                  <a:schemeClr val="accent1">
                    <a:lumMod val="75000"/>
                  </a:schemeClr>
                </a:solidFill>
              </a:rPr>
              <a:t>api-article-stock</a:t>
            </a:r>
          </a:p>
        </p:txBody>
      </p:sp>
      <p:sp>
        <p:nvSpPr>
          <p:cNvPr id="69" name="ZoneTexte 68">
            <a:extLst>
              <a:ext uri="{FF2B5EF4-FFF2-40B4-BE49-F238E27FC236}">
                <a16:creationId xmlns:a16="http://schemas.microsoft.com/office/drawing/2014/main" id="{2DC9D3B0-8EBB-4EA8-9371-76F5ABC90392}"/>
              </a:ext>
            </a:extLst>
          </p:cNvPr>
          <p:cNvSpPr txBox="1"/>
          <p:nvPr/>
        </p:nvSpPr>
        <p:spPr>
          <a:xfrm>
            <a:off x="9284010" y="3545369"/>
            <a:ext cx="1700274" cy="830997"/>
          </a:xfrm>
          <a:prstGeom prst="rect">
            <a:avLst/>
          </a:prstGeom>
          <a:noFill/>
        </p:spPr>
        <p:txBody>
          <a:bodyPr wrap="none" rtlCol="0">
            <a:spAutoFit/>
          </a:bodyPr>
          <a:lstStyle/>
          <a:p>
            <a:pPr algn="ctr"/>
            <a:r>
              <a:rPr lang="fr-FR" sz="2400" dirty="0">
                <a:solidFill>
                  <a:schemeClr val="accent1">
                    <a:lumMod val="75000"/>
                  </a:schemeClr>
                </a:solidFill>
              </a:rPr>
              <a:t>rôles</a:t>
            </a:r>
          </a:p>
          <a:p>
            <a:pPr algn="ctr"/>
            <a:r>
              <a:rPr lang="fr-FR" sz="2400" dirty="0">
                <a:solidFill>
                  <a:schemeClr val="accent1">
                    <a:lumMod val="75000"/>
                  </a:schemeClr>
                </a:solidFill>
              </a:rPr>
              <a:t>User, Admin</a:t>
            </a:r>
          </a:p>
        </p:txBody>
      </p:sp>
    </p:spTree>
    <p:extLst>
      <p:ext uri="{BB962C8B-B14F-4D97-AF65-F5344CB8AC3E}">
        <p14:creationId xmlns:p14="http://schemas.microsoft.com/office/powerpoint/2010/main" val="500640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44</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1876926"/>
            <a:ext cx="4776788" cy="4844549"/>
          </a:xfrm>
        </p:spPr>
        <p:txBody>
          <a:bodyPr>
            <a:normAutofit/>
          </a:bodyPr>
          <a:lstStyle/>
          <a:p>
            <a:pPr marL="0" indent="0">
              <a:buNone/>
            </a:pPr>
            <a:r>
              <a:rPr lang="fr-FR" sz="3600" dirty="0"/>
              <a:t>Ce protocole permet à des applications tierces d’obtenir un accès </a:t>
            </a:r>
            <a:r>
              <a:rPr lang="fr-FR" sz="3600" dirty="0">
                <a:solidFill>
                  <a:srgbClr val="0070C0"/>
                </a:solidFill>
              </a:rPr>
              <a:t>limité</a:t>
            </a:r>
            <a:r>
              <a:rPr lang="fr-FR" sz="3600"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45</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2245896"/>
            <a:ext cx="4776788" cy="4110454"/>
          </a:xfrm>
        </p:spPr>
        <p:txBody>
          <a:bodyPr>
            <a:normAutofit/>
          </a:bodyPr>
          <a:lstStyle/>
          <a:p>
            <a:pPr marL="0" indent="0">
              <a:buNone/>
            </a:pPr>
            <a:r>
              <a:rPr lang="fr-FR" sz="3600" dirty="0"/>
              <a:t>En cas d’intrusion, les entités et « </a:t>
            </a:r>
            <a:r>
              <a:rPr lang="fr-FR" sz="3600" dirty="0" err="1"/>
              <a:t>tokens</a:t>
            </a:r>
            <a:r>
              <a:rPr lang="fr-FR" sz="3600" dirty="0"/>
              <a:t> » mis en jeux sont </a:t>
            </a:r>
            <a:r>
              <a:rPr lang="fr-FR" sz="3600" dirty="0">
                <a:solidFill>
                  <a:schemeClr val="accent1">
                    <a:lumMod val="75000"/>
                  </a:schemeClr>
                </a:solidFill>
              </a:rPr>
              <a:t>révocables</a:t>
            </a:r>
            <a:r>
              <a:rPr lang="fr-FR" sz="3600" dirty="0"/>
              <a:t> par le serveur d’Autorisation.</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47</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48</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Authorization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2998450"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1726985" y="5529700"/>
            <a:ext cx="3703321" cy="400110"/>
          </a:xfrm>
          <a:prstGeom prst="rect">
            <a:avLst/>
          </a:prstGeom>
        </p:spPr>
        <p:txBody>
          <a:bodyPr wrap="none">
            <a:spAutoFit/>
          </a:bodyPr>
          <a:lstStyle/>
          <a:p>
            <a:r>
              <a:rPr lang="fr-FR" sz="2000" i="1" dirty="0">
                <a:solidFill>
                  <a:schemeClr val="accent1">
                    <a:lumMod val="75000"/>
                  </a:schemeClr>
                </a:solidFill>
                <a:hlinkClick r:id="rId10"/>
              </a:rPr>
              <a:t>https://api.backendforfrontend.fr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a:solidFill>
                  <a:schemeClr val="bg1"/>
                </a:solidFill>
              </a:rPr>
              <a:t>ClientId</a:t>
            </a:r>
          </a:p>
          <a:p>
            <a:pPr algn="ctr"/>
            <a:r>
              <a:rPr lang="fr-FR" sz="1050" b="1" dirty="0">
                <a:solidFill>
                  <a:schemeClr val="bg1"/>
                </a:solidFill>
              </a:rPr>
              <a:t>ClientSecret</a:t>
            </a:r>
          </a:p>
        </p:txBody>
      </p:sp>
      <p:sp>
        <p:nvSpPr>
          <p:cNvPr id="38" name="ZoneTexte 37">
            <a:extLst>
              <a:ext uri="{FF2B5EF4-FFF2-40B4-BE49-F238E27FC236}">
                <a16:creationId xmlns:a16="http://schemas.microsoft.com/office/drawing/2014/main" id="{D17352C7-E48D-4E31-B769-3FACEDEC7E8B}"/>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3305744" y="4553951"/>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521031" y="5477564"/>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2998450"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a:solidFill>
                  <a:schemeClr val="bg1"/>
                </a:solidFill>
              </a:rPr>
              <a:t>ClientId</a:t>
            </a:r>
          </a:p>
        </p:txBody>
      </p:sp>
      <p:sp>
        <p:nvSpPr>
          <p:cNvPr id="31" name="ZoneTexte 30">
            <a:extLst>
              <a:ext uri="{FF2B5EF4-FFF2-40B4-BE49-F238E27FC236}">
                <a16:creationId xmlns:a16="http://schemas.microsoft.com/office/drawing/2014/main" id="{06B757C4-4903-4334-BE28-49E372F9D2A3}"/>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853309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Authorization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3242253" y="4510633"/>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2998450"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a:solidFill>
                  <a:schemeClr val="bg1"/>
                </a:solidFill>
              </a:rPr>
              <a:t>ClientId</a:t>
            </a: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Client Side</a:t>
            </a:r>
            <a:endParaRPr lang="fr-FR" sz="2400" dirty="0">
              <a:solidFill>
                <a:schemeClr val="accent2">
                  <a:lumMod val="75000"/>
                </a:schemeClr>
              </a:solidFill>
            </a:endParaRPr>
          </a:p>
        </p:txBody>
      </p:sp>
      <p:sp>
        <p:nvSpPr>
          <p:cNvPr id="31" name="Espace réservé du contenu 2">
            <a:extLst>
              <a:ext uri="{FF2B5EF4-FFF2-40B4-BE49-F238E27FC236}">
                <a16:creationId xmlns:a16="http://schemas.microsoft.com/office/drawing/2014/main" id="{EDF65D38-682C-4E7F-B978-A7F393EFC5D8}"/>
              </a:ext>
            </a:extLst>
          </p:cNvPr>
          <p:cNvSpPr txBox="1">
            <a:spLocks/>
          </p:cNvSpPr>
          <p:nvPr/>
        </p:nvSpPr>
        <p:spPr>
          <a:xfrm>
            <a:off x="3683038" y="3911850"/>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Tree>
    <p:extLst>
      <p:ext uri="{BB962C8B-B14F-4D97-AF65-F5344CB8AC3E}">
        <p14:creationId xmlns:p14="http://schemas.microsoft.com/office/powerpoint/2010/main" val="3792173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4732175" y="2738686"/>
            <a:ext cx="4381287" cy="191654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3291281" y="501888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Authorization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13462" y="235862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8381169" y="1415427"/>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316209" y="493095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45380" y="423573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981317" y="1954884"/>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4983824" y="2394972"/>
            <a:ext cx="4129638" cy="3437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347875" y="3118748"/>
            <a:ext cx="31918" cy="111698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2333828" y="1592343"/>
            <a:ext cx="778784" cy="1582841"/>
          </a:xfrm>
          <a:prstGeom prst="rect">
            <a:avLst/>
          </a:prstGeom>
        </p:spPr>
      </p:pic>
      <p:sp>
        <p:nvSpPr>
          <p:cNvPr id="59" name="Espace réservé du contenu 2"/>
          <p:cNvSpPr txBox="1">
            <a:spLocks/>
          </p:cNvSpPr>
          <p:nvPr/>
        </p:nvSpPr>
        <p:spPr>
          <a:xfrm>
            <a:off x="1578274" y="323047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3112612" y="2383764"/>
            <a:ext cx="868705" cy="1120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60090" y="1607953"/>
            <a:ext cx="3327258" cy="400110"/>
          </a:xfrm>
          <a:prstGeom prst="rect">
            <a:avLst/>
          </a:prstGeom>
        </p:spPr>
        <p:txBody>
          <a:bodyPr wrap="none">
            <a:spAutoFit/>
          </a:bodyPr>
          <a:lstStyle/>
          <a:p>
            <a:r>
              <a:rPr lang="fr-FR" sz="2000" i="1" dirty="0">
                <a:solidFill>
                  <a:schemeClr val="accent1">
                    <a:lumMod val="75000"/>
                  </a:schemeClr>
                </a:solidFill>
                <a:hlinkClick r:id="rId6"/>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031580" y="5610575"/>
            <a:ext cx="2487091" cy="400110"/>
          </a:xfrm>
          <a:prstGeom prst="rect">
            <a:avLst/>
          </a:prstGeom>
        </p:spPr>
        <p:txBody>
          <a:bodyPr wrap="none">
            <a:spAutoFit/>
          </a:bodyPr>
          <a:lstStyle/>
          <a:p>
            <a:r>
              <a:rPr lang="fr-FR" sz="2000" i="1" dirty="0">
                <a:solidFill>
                  <a:schemeClr val="accent1">
                    <a:lumMod val="75000"/>
                  </a:schemeClr>
                </a:solidFill>
                <a:hlinkClick r:id="rId7"/>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857544" y="1945740"/>
            <a:ext cx="2998450" cy="400110"/>
          </a:xfrm>
          <a:prstGeom prst="rect">
            <a:avLst/>
          </a:prstGeom>
        </p:spPr>
        <p:txBody>
          <a:bodyPr wrap="none">
            <a:spAutoFit/>
          </a:bodyPr>
          <a:lstStyle/>
          <a:p>
            <a:r>
              <a:rPr lang="fr-FR" sz="2000" i="1" dirty="0">
                <a:solidFill>
                  <a:schemeClr val="accent1">
                    <a:lumMod val="75000"/>
                  </a:schemeClr>
                </a:solidFill>
                <a:hlinkClick r:id="rId8"/>
              </a:rPr>
              <a:t>https://api.authorization.fr</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263349" y="4275165"/>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a:off x="4732175" y="4615796"/>
            <a:ext cx="4413205" cy="3943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4482571" y="2835060"/>
            <a:ext cx="15191" cy="14401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723219" y="5621424"/>
            <a:ext cx="3710888" cy="400110"/>
          </a:xfrm>
          <a:prstGeom prst="rect">
            <a:avLst/>
          </a:prstGeom>
        </p:spPr>
        <p:txBody>
          <a:bodyPr wrap="none">
            <a:spAutoFit/>
          </a:bodyPr>
          <a:lstStyle/>
          <a:p>
            <a:r>
              <a:rPr lang="fr-FR" sz="2000" i="1" dirty="0">
                <a:solidFill>
                  <a:schemeClr val="accent1">
                    <a:lumMod val="75000"/>
                  </a:schemeClr>
                </a:solidFill>
                <a:hlinkClick r:id="rId9"/>
              </a:rPr>
              <a:t>https://api.</a:t>
            </a:r>
            <a:r>
              <a:rPr lang="fr-FR" sz="2000" i="1" dirty="0">
                <a:solidFill>
                  <a:schemeClr val="accent1">
                    <a:lumMod val="75000"/>
                  </a:schemeClr>
                </a:solidFill>
                <a:hlinkClick r:id="rId10"/>
              </a:rPr>
              <a:t>backendforfrontend</a:t>
            </a:r>
            <a:r>
              <a:rPr lang="fr-FR" sz="2000" i="1" dirty="0">
                <a:solidFill>
                  <a:schemeClr val="accent1">
                    <a:lumMod val="75000"/>
                  </a:schemeClr>
                </a:solidFill>
                <a:hlinkClick r:id="rId9"/>
              </a:rPr>
              <a:t>.fr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4587713" y="3804847"/>
            <a:ext cx="1040671" cy="430887"/>
          </a:xfrm>
          <a:prstGeom prst="rect">
            <a:avLst/>
          </a:prstGeom>
          <a:solidFill>
            <a:schemeClr val="accent2">
              <a:lumMod val="75000"/>
            </a:schemeClr>
          </a:solidFill>
        </p:spPr>
        <p:txBody>
          <a:bodyPr wrap="none" rtlCol="0">
            <a:spAutoFit/>
          </a:bodyPr>
          <a:lstStyle/>
          <a:p>
            <a:pPr algn="ctr"/>
            <a:r>
              <a:rPr lang="fr-FR" sz="1100" b="1" dirty="0">
                <a:solidFill>
                  <a:schemeClr val="bg1"/>
                </a:solidFill>
              </a:rPr>
              <a:t>Access_token</a:t>
            </a:r>
          </a:p>
          <a:p>
            <a:pPr algn="ctr"/>
            <a:r>
              <a:rPr lang="fr-FR" sz="1100" b="1" dirty="0">
                <a:solidFill>
                  <a:schemeClr val="bg1"/>
                </a:solidFill>
              </a:rPr>
              <a:t>Refresh_token</a:t>
            </a:r>
          </a:p>
        </p:txBody>
      </p:sp>
      <p:sp>
        <p:nvSpPr>
          <p:cNvPr id="39" name="Rectangle 38">
            <a:extLst>
              <a:ext uri="{FF2B5EF4-FFF2-40B4-BE49-F238E27FC236}">
                <a16:creationId xmlns:a16="http://schemas.microsoft.com/office/drawing/2014/main" id="{0FEC1FB5-CB7C-4C45-9F9F-0E010A170C16}"/>
              </a:ext>
            </a:extLst>
          </p:cNvPr>
          <p:cNvSpPr/>
          <p:nvPr/>
        </p:nvSpPr>
        <p:spPr>
          <a:xfrm>
            <a:off x="124551" y="787342"/>
            <a:ext cx="2289891" cy="1200329"/>
          </a:xfrm>
          <a:prstGeom prst="rect">
            <a:avLst/>
          </a:prstGeom>
        </p:spPr>
        <p:txBody>
          <a:bodyPr wrap="squar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Server Side</a:t>
            </a:r>
            <a:endParaRPr lang="fr-FR" sz="2400" dirty="0">
              <a:solidFill>
                <a:schemeClr val="accent2">
                  <a:lumMod val="75000"/>
                </a:schemeClr>
              </a:solidFill>
            </a:endParaRPr>
          </a:p>
        </p:txBody>
      </p:sp>
      <p:sp>
        <p:nvSpPr>
          <p:cNvPr id="38" name="ZoneTexte 37">
            <a:extLst>
              <a:ext uri="{FF2B5EF4-FFF2-40B4-BE49-F238E27FC236}">
                <a16:creationId xmlns:a16="http://schemas.microsoft.com/office/drawing/2014/main" id="{4333A554-02BA-4588-984C-6C49B450767B}"/>
              </a:ext>
            </a:extLst>
          </p:cNvPr>
          <p:cNvSpPr txBox="1"/>
          <p:nvPr/>
        </p:nvSpPr>
        <p:spPr>
          <a:xfrm>
            <a:off x="3367589" y="4411856"/>
            <a:ext cx="893193" cy="430887"/>
          </a:xfrm>
          <a:prstGeom prst="rect">
            <a:avLst/>
          </a:prstGeom>
          <a:solidFill>
            <a:schemeClr val="accent6">
              <a:lumMod val="75000"/>
            </a:schemeClr>
          </a:solidFill>
        </p:spPr>
        <p:txBody>
          <a:bodyPr wrap="none" rtlCol="0">
            <a:spAutoFit/>
          </a:bodyPr>
          <a:lstStyle/>
          <a:p>
            <a:pPr algn="ctr"/>
            <a:r>
              <a:rPr lang="fr-FR" sz="1100" b="1" dirty="0">
                <a:solidFill>
                  <a:schemeClr val="bg1"/>
                </a:solidFill>
              </a:rPr>
              <a:t>ClientId</a:t>
            </a:r>
          </a:p>
          <a:p>
            <a:pPr algn="ctr"/>
            <a:r>
              <a:rPr lang="fr-FR" sz="1100" b="1" dirty="0">
                <a:solidFill>
                  <a:schemeClr val="bg1"/>
                </a:solidFill>
              </a:rPr>
              <a:t>ClientSecret</a:t>
            </a:r>
          </a:p>
        </p:txBody>
      </p:sp>
      <p:sp>
        <p:nvSpPr>
          <p:cNvPr id="40" name="ZoneTexte 39">
            <a:extLst>
              <a:ext uri="{FF2B5EF4-FFF2-40B4-BE49-F238E27FC236}">
                <a16:creationId xmlns:a16="http://schemas.microsoft.com/office/drawing/2014/main" id="{408C2389-4535-49D9-859C-C7A48902F49F}"/>
              </a:ext>
            </a:extLst>
          </p:cNvPr>
          <p:cNvSpPr txBox="1"/>
          <p:nvPr/>
        </p:nvSpPr>
        <p:spPr>
          <a:xfrm>
            <a:off x="4587713" y="2730185"/>
            <a:ext cx="664798" cy="276999"/>
          </a:xfrm>
          <a:prstGeom prst="rect">
            <a:avLst/>
          </a:prstGeom>
          <a:solidFill>
            <a:srgbClr val="7030A0"/>
          </a:solidFill>
        </p:spPr>
        <p:txBody>
          <a:bodyPr wrap="square" rtlCol="0">
            <a:spAutoFit/>
          </a:bodyPr>
          <a:lstStyle/>
          <a:p>
            <a:pPr algn="ctr"/>
            <a:r>
              <a:rPr lang="fr-FR" sz="1200" b="1" dirty="0">
                <a:solidFill>
                  <a:schemeClr val="bg1"/>
                </a:solidFill>
              </a:rPr>
              <a:t>cookie</a:t>
            </a:r>
          </a:p>
        </p:txBody>
      </p:sp>
    </p:spTree>
    <p:extLst>
      <p:ext uri="{BB962C8B-B14F-4D97-AF65-F5344CB8AC3E}">
        <p14:creationId xmlns:p14="http://schemas.microsoft.com/office/powerpoint/2010/main" val="3535864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Credentials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5"/>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2998450" cy="400110"/>
          </a:xfrm>
          <a:prstGeom prst="rect">
            <a:avLst/>
          </a:prstGeom>
        </p:spPr>
        <p:txBody>
          <a:bodyPr wrap="none">
            <a:spAutoFit/>
          </a:bodyPr>
          <a:lstStyle/>
          <a:p>
            <a:r>
              <a:rPr lang="fr-FR" sz="2000" i="1" dirty="0">
                <a:solidFill>
                  <a:schemeClr val="accent1">
                    <a:lumMod val="75000"/>
                  </a:schemeClr>
                </a:solidFill>
                <a:hlinkClick r:id="rId6"/>
              </a:rPr>
              <a:t>https://api.authorization.fr</a:t>
            </a:r>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Access_token</a:t>
            </a:r>
          </a:p>
          <a:p>
            <a:pPr algn="ctr"/>
            <a:r>
              <a:rPr lang="fr-FR" sz="1050" b="1" dirty="0">
                <a:solidFill>
                  <a:schemeClr val="bg1"/>
                </a:solidFill>
              </a:rPr>
              <a:t>Refresh_token</a:t>
            </a: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a:solidFill>
                  <a:schemeClr val="bg1"/>
                </a:solidFill>
              </a:rPr>
              <a:t>ClientId</a:t>
            </a:r>
          </a:p>
          <a:p>
            <a:pPr algn="ctr"/>
            <a:r>
              <a:rPr lang="fr-FR" sz="1050" b="1" dirty="0">
                <a:solidFill>
                  <a:schemeClr val="bg1"/>
                </a:solidFill>
              </a:rPr>
              <a:t>ClientSecret</a:t>
            </a: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7"/>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1145406" y="1337913"/>
            <a:ext cx="1559293" cy="44055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6" name="Image 5">
            <a:extLst>
              <a:ext uri="{FF2B5EF4-FFF2-40B4-BE49-F238E27FC236}">
                <a16:creationId xmlns:a16="http://schemas.microsoft.com/office/drawing/2014/main" id="{5E0735E9-BEB1-461B-B350-80BA4D8BF271}"/>
              </a:ext>
            </a:extLst>
          </p:cNvPr>
          <p:cNvPicPr>
            <a:picLocks noChangeAspect="1"/>
          </p:cNvPicPr>
          <p:nvPr/>
        </p:nvPicPr>
        <p:blipFill>
          <a:blip r:embed="rId9"/>
          <a:stretch>
            <a:fillRect/>
          </a:stretch>
        </p:blipFill>
        <p:spPr>
          <a:xfrm>
            <a:off x="1555047" y="497087"/>
            <a:ext cx="891925" cy="880176"/>
          </a:xfrm>
          <a:prstGeom prst="rect">
            <a:avLst/>
          </a:prstGeom>
        </p:spPr>
      </p:pic>
      <p:sp>
        <p:nvSpPr>
          <p:cNvPr id="11" name="Ellipse 10">
            <a:extLst>
              <a:ext uri="{FF2B5EF4-FFF2-40B4-BE49-F238E27FC236}">
                <a16:creationId xmlns:a16="http://schemas.microsoft.com/office/drawing/2014/main" id="{AAC038B7-7C91-4F27-9002-4744B0D3C381}"/>
              </a:ext>
            </a:extLst>
          </p:cNvPr>
          <p:cNvSpPr/>
          <p:nvPr/>
        </p:nvSpPr>
        <p:spPr>
          <a:xfrm>
            <a:off x="1553625" y="1786641"/>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35" name="ZoneTexte 34">
            <a:extLst>
              <a:ext uri="{FF2B5EF4-FFF2-40B4-BE49-F238E27FC236}">
                <a16:creationId xmlns:a16="http://schemas.microsoft.com/office/drawing/2014/main" id="{58A111D8-B5E9-4C47-8194-2140DD9C2A78}"/>
              </a:ext>
            </a:extLst>
          </p:cNvPr>
          <p:cNvSpPr txBox="1"/>
          <p:nvPr/>
        </p:nvSpPr>
        <p:spPr>
          <a:xfrm>
            <a:off x="951409" y="147717"/>
            <a:ext cx="2099199" cy="276999"/>
          </a:xfrm>
          <a:prstGeom prst="rect">
            <a:avLst/>
          </a:prstGeom>
          <a:solidFill>
            <a:schemeClr val="accent1">
              <a:lumMod val="75000"/>
            </a:schemeClr>
          </a:solidFill>
        </p:spPr>
        <p:txBody>
          <a:bodyPr wrap="square" rtlCol="0">
            <a:spAutoFit/>
          </a:bodyPr>
          <a:lstStyle/>
          <a:p>
            <a:r>
              <a:rPr lang="fr-FR" sz="1200" b="1" i="1" dirty="0">
                <a:solidFill>
                  <a:schemeClr val="bg1"/>
                </a:solidFill>
              </a:rPr>
              <a:t>Clique sur le bouton </a:t>
            </a:r>
            <a:r>
              <a:rPr lang="fr-FR" sz="1200" b="1" i="1" dirty="0" err="1">
                <a:solidFill>
                  <a:schemeClr val="bg1"/>
                </a:solidFill>
              </a:rPr>
              <a:t>facebook</a:t>
            </a:r>
            <a:endParaRPr lang="fr-FR" sz="1200" i="1" dirty="0">
              <a:solidFill>
                <a:schemeClr val="bg1"/>
              </a:solidFill>
            </a:endParaRPr>
          </a:p>
        </p:txBody>
      </p:sp>
    </p:spTree>
    <p:extLst>
      <p:ext uri="{BB962C8B-B14F-4D97-AF65-F5344CB8AC3E}">
        <p14:creationId xmlns:p14="http://schemas.microsoft.com/office/powerpoint/2010/main" val="84344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38229" y="541934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71409" y="2096667"/>
            <a:ext cx="20579" cy="203596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79039" y="2154494"/>
            <a:ext cx="3071267"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POST</a:t>
            </a:r>
            <a:r>
              <a:rPr lang="fr-FR" sz="1200" i="1" dirty="0">
                <a:solidFill>
                  <a:schemeClr val="bg1"/>
                </a:solidFill>
              </a:rPr>
              <a:t>  https://api.bworld.fr/Account/ExternalLogin HTTP/1.1</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419573" y="2020229"/>
            <a:ext cx="17883" cy="205737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98850F5-0A30-47B8-9B9A-61BFEED06924}"/>
              </a:ext>
            </a:extLst>
          </p:cNvPr>
          <p:cNvSpPr txBox="1"/>
          <p:nvPr/>
        </p:nvSpPr>
        <p:spPr>
          <a:xfrm>
            <a:off x="3819193" y="2620430"/>
            <a:ext cx="4486097" cy="1754326"/>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=CfDJ8MPoTDZA24VEgPmXITG&amp;</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=KLLZPDJNIOQM?&amp;</a:t>
            </a:r>
            <a:br>
              <a:rPr lang="fr-FR" sz="1200" i="1" dirty="0">
                <a:solidFill>
                  <a:schemeClr val="bg1"/>
                </a:solidFill>
              </a:rPr>
            </a:br>
            <a:r>
              <a:rPr lang="fr-FR" sz="1200" i="1" dirty="0" err="1">
                <a:solidFill>
                  <a:srgbClr val="FFCCFF"/>
                </a:solidFill>
              </a:rPr>
              <a:t>code_challenge_method</a:t>
            </a:r>
            <a:r>
              <a:rPr lang="fr-FR" sz="1200" i="1" dirty="0">
                <a:solidFill>
                  <a:schemeClr val="bg1"/>
                </a:solidFill>
              </a:rPr>
              <a:t>=S256</a:t>
            </a:r>
          </a:p>
        </p:txBody>
      </p:sp>
      <p:sp>
        <p:nvSpPr>
          <p:cNvPr id="35" name="Ellipse 34">
            <a:extLst>
              <a:ext uri="{FF2B5EF4-FFF2-40B4-BE49-F238E27FC236}">
                <a16:creationId xmlns:a16="http://schemas.microsoft.com/office/drawing/2014/main" id="{513534A0-5B0D-494D-87B0-E5337915FDE9}"/>
              </a:ext>
            </a:extLst>
          </p:cNvPr>
          <p:cNvSpPr/>
          <p:nvPr/>
        </p:nvSpPr>
        <p:spPr>
          <a:xfrm>
            <a:off x="2111319" y="1374656"/>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sp>
        <p:nvSpPr>
          <p:cNvPr id="37" name="Ellipse 36">
            <a:extLst>
              <a:ext uri="{FF2B5EF4-FFF2-40B4-BE49-F238E27FC236}">
                <a16:creationId xmlns:a16="http://schemas.microsoft.com/office/drawing/2014/main" id="{A6845AB1-3493-4A48-899B-45E72A6ECF20}"/>
              </a:ext>
            </a:extLst>
          </p:cNvPr>
          <p:cNvSpPr/>
          <p:nvPr/>
        </p:nvSpPr>
        <p:spPr>
          <a:xfrm>
            <a:off x="5592750" y="4273498"/>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3" name="ZoneTexte 42">
            <a:extLst>
              <a:ext uri="{FF2B5EF4-FFF2-40B4-BE49-F238E27FC236}">
                <a16:creationId xmlns:a16="http://schemas.microsoft.com/office/drawing/2014/main" id="{C5DD4E0C-CD31-4414-913C-F0CDC0D29DF2}"/>
              </a:ext>
            </a:extLst>
          </p:cNvPr>
          <p:cNvSpPr txBox="1"/>
          <p:nvPr/>
        </p:nvSpPr>
        <p:spPr>
          <a:xfrm>
            <a:off x="2399194" y="5893850"/>
            <a:ext cx="294948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Crée un </a:t>
            </a:r>
            <a:r>
              <a:rPr lang="fr-FR" sz="1200" b="1" i="1" dirty="0" err="1">
                <a:solidFill>
                  <a:srgbClr val="FFCCFF"/>
                </a:solidFill>
              </a:rPr>
              <a:t>code_verifier</a:t>
            </a:r>
            <a:r>
              <a:rPr lang="fr-FR" sz="1200" b="1" i="1" dirty="0">
                <a:solidFill>
                  <a:srgbClr val="FFCCFF"/>
                </a:solidFill>
              </a:rPr>
              <a:t> </a:t>
            </a:r>
            <a:r>
              <a:rPr lang="fr-FR" sz="1200" b="1" i="1" dirty="0">
                <a:solidFill>
                  <a:schemeClr val="bg1"/>
                </a:solidFill>
              </a:rPr>
              <a:t>puis génère depuis celui-ci un </a:t>
            </a:r>
            <a:r>
              <a:rPr lang="fr-FR" sz="1200" b="1" i="1" dirty="0" err="1">
                <a:solidFill>
                  <a:srgbClr val="FFCCFF"/>
                </a:solidFill>
              </a:rPr>
              <a:t>code_challenge</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5" name="Ellipse 44">
            <a:extLst>
              <a:ext uri="{FF2B5EF4-FFF2-40B4-BE49-F238E27FC236}">
                <a16:creationId xmlns:a16="http://schemas.microsoft.com/office/drawing/2014/main" id="{1A8729BC-9F3E-4DDF-8FD7-E4719FE19350}"/>
              </a:ext>
            </a:extLst>
          </p:cNvPr>
          <p:cNvSpPr/>
          <p:nvPr/>
        </p:nvSpPr>
        <p:spPr>
          <a:xfrm>
            <a:off x="5592749" y="5893850"/>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spTree>
    <p:extLst>
      <p:ext uri="{BB962C8B-B14F-4D97-AF65-F5344CB8AC3E}">
        <p14:creationId xmlns:p14="http://schemas.microsoft.com/office/powerpoint/2010/main" val="410166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2863FD9-310B-46E0-B43B-4A5D6EAC9207}"/>
              </a:ext>
            </a:extLst>
          </p:cNvPr>
          <p:cNvSpPr/>
          <p:nvPr/>
        </p:nvSpPr>
        <p:spPr>
          <a:xfrm>
            <a:off x="2992009" y="2243593"/>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9838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6557" y="1971653"/>
            <a:ext cx="427730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3821110" y="2651273"/>
            <a:ext cx="3592960" cy="1938992"/>
          </a:xfrm>
          <a:prstGeom prst="rect">
            <a:avLst/>
          </a:prstGeom>
          <a:solidFill>
            <a:schemeClr val="accent1">
              <a:lumMod val="75000"/>
            </a:schemeClr>
          </a:solidFill>
        </p:spPr>
        <p:txBody>
          <a:bodyPr wrap="square" rtlCol="0">
            <a:spAutoFit/>
          </a:bodyPr>
          <a:lstStyle/>
          <a:p>
            <a:r>
              <a:rPr lang="fr-FR" sz="1200" b="1" i="1" dirty="0">
                <a:solidFill>
                  <a:schemeClr val="bg1"/>
                </a:solidFill>
              </a:rPr>
              <a:t>HTTP/1.1 GET </a:t>
            </a:r>
            <a:r>
              <a:rPr lang="fr-FR" sz="1200" i="1" dirty="0">
                <a:solidFill>
                  <a:schemeClr val="bg1"/>
                </a:solidFill>
              </a:rPr>
              <a:t>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=CfDJ8MPoTDZA24VEgPmXITG&amp;</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=KLLZPDJNIOQM?&amp;</a:t>
            </a:r>
            <a:br>
              <a:rPr lang="fr-FR" sz="1200" i="1" dirty="0">
                <a:solidFill>
                  <a:schemeClr val="bg1"/>
                </a:solidFill>
              </a:rPr>
            </a:br>
            <a:r>
              <a:rPr lang="fr-FR" sz="1200" i="1" dirty="0" err="1">
                <a:solidFill>
                  <a:srgbClr val="FFCCFF"/>
                </a:solidFill>
              </a:rPr>
              <a:t>code_challenge_method</a:t>
            </a:r>
            <a:r>
              <a:rPr lang="fr-FR" sz="1200" i="1" dirty="0">
                <a:solidFill>
                  <a:schemeClr val="bg1"/>
                </a:solidFill>
              </a:rPr>
              <a:t>=S256</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928592" y="1812970"/>
            <a:ext cx="4385266" cy="693067"/>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5428653" y="401993"/>
            <a:ext cx="1572396" cy="1393845"/>
          </a:xfrm>
          <a:prstGeom prst="rect">
            <a:avLst/>
          </a:prstGeom>
        </p:spPr>
      </p:pic>
      <p:sp>
        <p:nvSpPr>
          <p:cNvPr id="42" name="Titre 1">
            <a:extLst>
              <a:ext uri="{FF2B5EF4-FFF2-40B4-BE49-F238E27FC236}">
                <a16:creationId xmlns:a16="http://schemas.microsoft.com/office/drawing/2014/main" id="{EF498A85-9564-42F0-A4EA-FF534A045227}"/>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D0FF12B3-E51D-4AAD-A02B-3A614B8102F9}"/>
              </a:ext>
            </a:extLst>
          </p:cNvPr>
          <p:cNvSpPr/>
          <p:nvPr/>
        </p:nvSpPr>
        <p:spPr>
          <a:xfrm>
            <a:off x="7098006" y="705139"/>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7</a:t>
            </a:r>
          </a:p>
        </p:txBody>
      </p:sp>
      <p:sp>
        <p:nvSpPr>
          <p:cNvPr id="35" name="ZoneTexte 34">
            <a:extLst>
              <a:ext uri="{FF2B5EF4-FFF2-40B4-BE49-F238E27FC236}">
                <a16:creationId xmlns:a16="http://schemas.microsoft.com/office/drawing/2014/main" id="{7B3C71C7-C5BB-423F-96C0-EE02A2DAD6AE}"/>
              </a:ext>
            </a:extLst>
          </p:cNvPr>
          <p:cNvSpPr txBox="1"/>
          <p:nvPr/>
        </p:nvSpPr>
        <p:spPr>
          <a:xfrm>
            <a:off x="9080054" y="2471800"/>
            <a:ext cx="204282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Sauvegarde le </a:t>
            </a:r>
            <a:r>
              <a:rPr lang="fr-FR" sz="1200" b="1" i="1" dirty="0" err="1">
                <a:solidFill>
                  <a:srgbClr val="FFCCFF"/>
                </a:solidFill>
              </a:rPr>
              <a:t>code_challenge</a:t>
            </a:r>
            <a:br>
              <a:rPr lang="fr-FR" sz="1200" b="1" i="1" dirty="0">
                <a:solidFill>
                  <a:srgbClr val="FFCCFF"/>
                </a:solidFill>
              </a:rPr>
            </a:br>
            <a:r>
              <a:rPr lang="fr-FR" sz="1200" b="1" i="1" dirty="0">
                <a:solidFill>
                  <a:schemeClr val="bg1"/>
                </a:solidFill>
              </a:rPr>
              <a:t>et le</a:t>
            </a:r>
            <a:r>
              <a:rPr lang="fr-FR" sz="1200" b="1" i="1" dirty="0">
                <a:solidFill>
                  <a:srgbClr val="FFCCFF"/>
                </a:solidFill>
              </a:rPr>
              <a:t> </a:t>
            </a:r>
            <a:r>
              <a:rPr lang="fr-FR" sz="1200" b="1" i="1" dirty="0" err="1">
                <a:solidFill>
                  <a:srgbClr val="FFCCFF"/>
                </a:solidFill>
              </a:rPr>
              <a:t>code_challenge_method</a:t>
            </a:r>
            <a:endParaRPr lang="fr-FR" sz="1200" b="1" i="1" dirty="0">
              <a:solidFill>
                <a:srgbClr val="FFCCFF"/>
              </a:solidFill>
            </a:endParaRPr>
          </a:p>
        </p:txBody>
      </p:sp>
      <p:sp>
        <p:nvSpPr>
          <p:cNvPr id="37" name="Ellipse 36">
            <a:extLst>
              <a:ext uri="{FF2B5EF4-FFF2-40B4-BE49-F238E27FC236}">
                <a16:creationId xmlns:a16="http://schemas.microsoft.com/office/drawing/2014/main" id="{2E2F58A7-E85F-4C3D-A357-FDD6E5B3199F}"/>
              </a:ext>
            </a:extLst>
          </p:cNvPr>
          <p:cNvSpPr/>
          <p:nvPr/>
        </p:nvSpPr>
        <p:spPr>
          <a:xfrm>
            <a:off x="11213461" y="2348689"/>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6</a:t>
            </a:r>
          </a:p>
        </p:txBody>
      </p:sp>
    </p:spTree>
    <p:extLst>
      <p:ext uri="{BB962C8B-B14F-4D97-AF65-F5344CB8AC3E}">
        <p14:creationId xmlns:p14="http://schemas.microsoft.com/office/powerpoint/2010/main" val="3146920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94BF175-60DA-4571-A3FB-AE989F4157AF}"/>
              </a:ext>
            </a:extLst>
          </p:cNvPr>
          <p:cNvSpPr/>
          <p:nvPr/>
        </p:nvSpPr>
        <p:spPr>
          <a:xfrm>
            <a:off x="443235" y="2088887"/>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9</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a:off x="1042468" y="1248158"/>
            <a:ext cx="1739233" cy="345299"/>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flipH="1" flipV="1">
            <a:off x="1097280" y="1408443"/>
            <a:ext cx="1795089" cy="37002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1376633" y="191824"/>
            <a:ext cx="1016092" cy="900711"/>
          </a:xfrm>
          <a:prstGeom prst="rect">
            <a:avLst/>
          </a:prstGeom>
        </p:spPr>
      </p:pic>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52" name="ZoneTexte 51">
            <a:extLst>
              <a:ext uri="{FF2B5EF4-FFF2-40B4-BE49-F238E27FC236}">
                <a16:creationId xmlns:a16="http://schemas.microsoft.com/office/drawing/2014/main" id="{7FB0E264-C371-4967-B720-AB1788A48E60}"/>
              </a:ext>
            </a:extLst>
          </p:cNvPr>
          <p:cNvSpPr txBox="1"/>
          <p:nvPr/>
        </p:nvSpPr>
        <p:spPr>
          <a:xfrm>
            <a:off x="1248416" y="2183082"/>
            <a:ext cx="1610548"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Saisi </a:t>
            </a:r>
            <a:r>
              <a:rPr lang="fr-FR" sz="1200" b="1" i="1" dirty="0" err="1">
                <a:solidFill>
                  <a:schemeClr val="bg1"/>
                </a:solidFill>
              </a:rPr>
              <a:t>login+password</a:t>
            </a:r>
            <a:r>
              <a:rPr lang="fr-FR" sz="1200" b="1" i="1" dirty="0">
                <a:solidFill>
                  <a:schemeClr val="bg1"/>
                </a:solidFill>
              </a:rPr>
              <a:t> puis </a:t>
            </a:r>
            <a:r>
              <a:rPr lang="fr-FR" sz="1200" b="1" i="1" dirty="0" err="1">
                <a:solidFill>
                  <a:schemeClr val="bg1"/>
                </a:solidFill>
              </a:rPr>
              <a:t>submit</a:t>
            </a:r>
            <a:endParaRPr lang="fr-FR" sz="1200" i="1" dirty="0">
              <a:solidFill>
                <a:schemeClr val="bg1"/>
              </a:solidFill>
            </a:endParaRPr>
          </a:p>
        </p:txBody>
      </p:sp>
      <p:sp>
        <p:nvSpPr>
          <p:cNvPr id="53" name="Ellipse 52">
            <a:extLst>
              <a:ext uri="{FF2B5EF4-FFF2-40B4-BE49-F238E27FC236}">
                <a16:creationId xmlns:a16="http://schemas.microsoft.com/office/drawing/2014/main" id="{4ECE5C23-06FD-4F02-8B9F-09AC7F5F0173}"/>
              </a:ext>
            </a:extLst>
          </p:cNvPr>
          <p:cNvSpPr/>
          <p:nvPr/>
        </p:nvSpPr>
        <p:spPr>
          <a:xfrm>
            <a:off x="2487537" y="-33448"/>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8</a:t>
            </a:r>
          </a:p>
        </p:txBody>
      </p:sp>
    </p:spTree>
    <p:extLst>
      <p:ext uri="{BB962C8B-B14F-4D97-AF65-F5344CB8AC3E}">
        <p14:creationId xmlns:p14="http://schemas.microsoft.com/office/powerpoint/2010/main" val="3891911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1879"/>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0018" y="1971653"/>
            <a:ext cx="428384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030018" y="2699219"/>
            <a:ext cx="3592960" cy="830997"/>
          </a:xfrm>
          <a:prstGeom prst="rect">
            <a:avLst/>
          </a:prstGeom>
          <a:solidFill>
            <a:schemeClr val="accent1">
              <a:lumMod val="75000"/>
            </a:schemeClr>
          </a:solidFill>
        </p:spPr>
        <p:txBody>
          <a:bodyPr wrap="square" rtlCol="0">
            <a:spAutoFit/>
          </a:bodyPr>
          <a:lstStyle/>
          <a:p>
            <a:r>
              <a:rPr lang="fr-FR" sz="1200" b="1" i="1">
                <a:solidFill>
                  <a:schemeClr val="bg1"/>
                </a:solidFill>
              </a:rPr>
              <a:t>POST </a:t>
            </a:r>
            <a:r>
              <a:rPr lang="fr-FR" sz="1200" i="1" dirty="0">
                <a:solidFill>
                  <a:schemeClr val="bg1"/>
                </a:solidFill>
              </a:rPr>
              <a:t>https://www.facebook.com/login/device-based/regular/login/?login_attempt=1&amp;...</a:t>
            </a:r>
          </a:p>
          <a:p>
            <a:r>
              <a:rPr lang="fr-FR" sz="1200" i="1" dirty="0">
                <a:solidFill>
                  <a:schemeClr val="bg1"/>
                </a:solidFill>
              </a:rPr>
              <a:t>Custom to </a:t>
            </a:r>
            <a:r>
              <a:rPr lang="fr-FR" sz="1200" i="1" dirty="0" err="1">
                <a:solidFill>
                  <a:schemeClr val="bg1"/>
                </a:solidFill>
              </a:rPr>
              <a:t>facebook</a:t>
            </a:r>
            <a:endParaRPr lang="fr-FR" sz="1200" i="1" dirty="0">
              <a:solidFill>
                <a:schemeClr val="bg1"/>
              </a:solidFill>
            </a:endParaRPr>
          </a:p>
          <a:p>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4025126" y="1818752"/>
            <a:ext cx="4286264" cy="6904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4438269" y="314272"/>
            <a:ext cx="4486097"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https://api.bworld.fr/signin-facebook?code=AQDrl_zwxGyc5zSGic64PAOVk3Xdzxf1XTY2CfAh9</a:t>
            </a:r>
          </a:p>
        </p:txBody>
      </p:sp>
      <p:sp>
        <p:nvSpPr>
          <p:cNvPr id="42" name="Titre 1">
            <a:extLst>
              <a:ext uri="{FF2B5EF4-FFF2-40B4-BE49-F238E27FC236}">
                <a16:creationId xmlns:a16="http://schemas.microsoft.com/office/drawing/2014/main" id="{C37C10E2-607D-4793-B82E-F6C9A24351A9}"/>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5FB070A3-A3E0-4C8D-A8D7-5DC1508D6D73}"/>
              </a:ext>
            </a:extLst>
          </p:cNvPr>
          <p:cNvSpPr/>
          <p:nvPr/>
        </p:nvSpPr>
        <p:spPr>
          <a:xfrm>
            <a:off x="3445844" y="148684"/>
            <a:ext cx="867838" cy="80993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11</a:t>
            </a:r>
          </a:p>
        </p:txBody>
      </p:sp>
      <p:sp>
        <p:nvSpPr>
          <p:cNvPr id="45" name="Ellipse 44">
            <a:extLst>
              <a:ext uri="{FF2B5EF4-FFF2-40B4-BE49-F238E27FC236}">
                <a16:creationId xmlns:a16="http://schemas.microsoft.com/office/drawing/2014/main" id="{F137BE63-D9CB-43CB-AC55-FBCE72406BE3}"/>
              </a:ext>
            </a:extLst>
          </p:cNvPr>
          <p:cNvSpPr/>
          <p:nvPr/>
        </p:nvSpPr>
        <p:spPr>
          <a:xfrm>
            <a:off x="3041584" y="2556614"/>
            <a:ext cx="900672"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10</a:t>
            </a:r>
          </a:p>
        </p:txBody>
      </p:sp>
    </p:spTree>
    <p:extLst>
      <p:ext uri="{BB962C8B-B14F-4D97-AF65-F5344CB8AC3E}">
        <p14:creationId xmlns:p14="http://schemas.microsoft.com/office/powerpoint/2010/main" val="213035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256098" y="2219090"/>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https://api.bworld.fr/signin-facebook?code=AQDrl_zwxGyc5zSG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35" name="Titre 1">
            <a:extLst>
              <a:ext uri="{FF2B5EF4-FFF2-40B4-BE49-F238E27FC236}">
                <a16:creationId xmlns:a16="http://schemas.microsoft.com/office/drawing/2014/main" id="{BB33E616-5AB2-4D59-A7E6-B6A210AE988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p>
        </p:txBody>
      </p:sp>
      <p:sp>
        <p:nvSpPr>
          <p:cNvPr id="40" name="Ellipse 39">
            <a:extLst>
              <a:ext uri="{FF2B5EF4-FFF2-40B4-BE49-F238E27FC236}">
                <a16:creationId xmlns:a16="http://schemas.microsoft.com/office/drawing/2014/main" id="{428E0D53-3A97-4597-80C1-9D15A88F8103}"/>
              </a:ext>
            </a:extLst>
          </p:cNvPr>
          <p:cNvSpPr/>
          <p:nvPr/>
        </p:nvSpPr>
        <p:spPr>
          <a:xfrm>
            <a:off x="959857" y="2961225"/>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12</a:t>
            </a:r>
          </a:p>
        </p:txBody>
      </p:sp>
    </p:spTree>
    <p:extLst>
      <p:ext uri="{BB962C8B-B14F-4D97-AF65-F5344CB8AC3E}">
        <p14:creationId xmlns:p14="http://schemas.microsoft.com/office/powerpoint/2010/main" val="410057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837566" y="251356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807112" y="2628313"/>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577081"/>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025169" y="3658843"/>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spTree>
    <p:extLst>
      <p:ext uri="{BB962C8B-B14F-4D97-AF65-F5344CB8AC3E}">
        <p14:creationId xmlns:p14="http://schemas.microsoft.com/office/powerpoint/2010/main" val="2179399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5" name="Connecteur droit 34">
            <a:extLst>
              <a:ext uri="{FF2B5EF4-FFF2-40B4-BE49-F238E27FC236}">
                <a16:creationId xmlns:a16="http://schemas.microsoft.com/office/drawing/2014/main" id="{076B6765-5C0E-4454-AACE-93A61569865E}"/>
              </a:ext>
            </a:extLst>
          </p:cNvPr>
          <p:cNvCxnSpPr>
            <a:cxnSpLocks/>
            <a:stCxn id="17" idx="2"/>
            <a:endCxn id="31" idx="0"/>
          </p:cNvCxnSpPr>
          <p:nvPr/>
        </p:nvCxnSpPr>
        <p:spPr>
          <a:xfrm>
            <a:off x="3393622" y="2066902"/>
            <a:ext cx="20579" cy="20359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78B667C-7F9B-4549-8516-828F96D8D614}"/>
              </a:ext>
            </a:extLst>
          </p:cNvPr>
          <p:cNvSpPr txBox="1"/>
          <p:nvPr/>
        </p:nvSpPr>
        <p:spPr>
          <a:xfrm>
            <a:off x="3522157" y="3337372"/>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Custom JWT for session </a:t>
            </a:r>
            <a:r>
              <a:rPr lang="fr-FR" sz="1200" i="1" dirty="0" err="1">
                <a:solidFill>
                  <a:schemeClr val="bg1"/>
                </a:solidFill>
              </a:rPr>
              <a:t>between</a:t>
            </a:r>
            <a:r>
              <a:rPr lang="fr-FR" sz="1200" i="1" dirty="0">
                <a:solidFill>
                  <a:schemeClr val="bg1"/>
                </a:solidFill>
              </a:rPr>
              <a:t> browser and</a:t>
            </a:r>
            <a:br>
              <a:rPr lang="fr-FR" sz="1200" i="1" dirty="0">
                <a:solidFill>
                  <a:schemeClr val="bg1"/>
                </a:solidFill>
              </a:rPr>
            </a:br>
            <a:r>
              <a:rPr lang="fr-FR" sz="1200" i="1" dirty="0">
                <a:solidFill>
                  <a:schemeClr val="bg1"/>
                </a:solidFill>
              </a:rPr>
              <a:t>Client Application</a:t>
            </a: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39" name="Ellipse 38">
            <a:extLst>
              <a:ext uri="{FF2B5EF4-FFF2-40B4-BE49-F238E27FC236}">
                <a16:creationId xmlns:a16="http://schemas.microsoft.com/office/drawing/2014/main" id="{4A451952-DCB3-460A-BA9D-D4DD764D86BC}"/>
              </a:ext>
            </a:extLst>
          </p:cNvPr>
          <p:cNvSpPr/>
          <p:nvPr/>
        </p:nvSpPr>
        <p:spPr>
          <a:xfrm>
            <a:off x="4675599" y="2338032"/>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17</a:t>
            </a:r>
          </a:p>
        </p:txBody>
      </p:sp>
    </p:spTree>
    <p:extLst>
      <p:ext uri="{BB962C8B-B14F-4D97-AF65-F5344CB8AC3E}">
        <p14:creationId xmlns:p14="http://schemas.microsoft.com/office/powerpoint/2010/main" val="2704825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19BE82D-78C6-4617-A632-1574267DCA22}"/>
              </a:ext>
            </a:extLst>
          </p:cNvPr>
          <p:cNvSpPr/>
          <p:nvPr/>
        </p:nvSpPr>
        <p:spPr>
          <a:xfrm>
            <a:off x="3587152" y="224268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569908"/>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09DF71F0-EC01-45C5-88C9-0E0E887C6BAA}"/>
              </a:ext>
            </a:extLst>
          </p:cNvPr>
          <p:cNvSpPr txBox="1"/>
          <p:nvPr/>
        </p:nvSpPr>
        <p:spPr>
          <a:xfrm>
            <a:off x="220119" y="2111169"/>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https://api.bworld.fr/userdata</a:t>
            </a:r>
            <a:br>
              <a:rPr lang="fr-FR" sz="1200" i="1" dirty="0">
                <a:solidFill>
                  <a:schemeClr val="bg1"/>
                </a:solidFill>
              </a:rPr>
            </a:br>
            <a:r>
              <a:rPr lang="fr-FR" sz="1200" i="1" dirty="0">
                <a:solidFill>
                  <a:schemeClr val="bg1"/>
                </a:solidFill>
              </a:rPr>
              <a:t>Autorisation: Bearer </a:t>
            </a:r>
            <a:r>
              <a:rPr lang="fr-FR" sz="1200" i="1" dirty="0" err="1">
                <a:solidFill>
                  <a:schemeClr val="bg1"/>
                </a:solidFill>
              </a:rPr>
              <a:t>CustomJWT</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3" name="Ellipse 42">
            <a:extLst>
              <a:ext uri="{FF2B5EF4-FFF2-40B4-BE49-F238E27FC236}">
                <a16:creationId xmlns:a16="http://schemas.microsoft.com/office/drawing/2014/main" id="{F4DDDF50-A1BE-411D-A38C-6C9C92644AC6}"/>
              </a:ext>
            </a:extLst>
          </p:cNvPr>
          <p:cNvSpPr/>
          <p:nvPr/>
        </p:nvSpPr>
        <p:spPr>
          <a:xfrm>
            <a:off x="1873298" y="109147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45" name="ZoneTexte 44">
            <a:extLst>
              <a:ext uri="{FF2B5EF4-FFF2-40B4-BE49-F238E27FC236}">
                <a16:creationId xmlns:a16="http://schemas.microsoft.com/office/drawing/2014/main" id="{3710CFD9-05F6-4A64-ACF4-D9FDA0E12EB0}"/>
              </a:ext>
            </a:extLst>
          </p:cNvPr>
          <p:cNvSpPr txBox="1"/>
          <p:nvPr/>
        </p:nvSpPr>
        <p:spPr>
          <a:xfrm>
            <a:off x="4206180" y="4799037"/>
            <a:ext cx="3057235"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https://api.facebool.com.fr/userdata</a:t>
            </a:r>
            <a:br>
              <a:rPr lang="fr-FR" sz="1200" i="1" dirty="0">
                <a:solidFill>
                  <a:schemeClr val="bg1"/>
                </a:solidFill>
              </a:rPr>
            </a:br>
            <a:r>
              <a:rPr lang="fr-FR" sz="1200" i="1" dirty="0">
                <a:solidFill>
                  <a:schemeClr val="bg1"/>
                </a:solidFill>
              </a:rPr>
              <a:t>Autorisation: Bearer JWT </a:t>
            </a:r>
            <a:r>
              <a:rPr lang="fr-FR" sz="1200" i="1" dirty="0" err="1">
                <a:solidFill>
                  <a:schemeClr val="bg1"/>
                </a:solidFill>
              </a:rPr>
              <a:t>with</a:t>
            </a:r>
            <a:r>
              <a:rPr lang="fr-FR" sz="1200" i="1" dirty="0">
                <a:solidFill>
                  <a:schemeClr val="bg1"/>
                </a:solidFill>
              </a:rPr>
              <a:t> Access_Token</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6" name="Ellipse 45">
            <a:extLst>
              <a:ext uri="{FF2B5EF4-FFF2-40B4-BE49-F238E27FC236}">
                <a16:creationId xmlns:a16="http://schemas.microsoft.com/office/drawing/2014/main" id="{98101178-1517-4E1A-AAFA-847140D9807A}"/>
              </a:ext>
            </a:extLst>
          </p:cNvPr>
          <p:cNvSpPr/>
          <p:nvPr/>
        </p:nvSpPr>
        <p:spPr>
          <a:xfrm>
            <a:off x="4615098" y="554092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cxnSp>
        <p:nvCxnSpPr>
          <p:cNvPr id="47" name="Connecteur droit 46">
            <a:extLst>
              <a:ext uri="{FF2B5EF4-FFF2-40B4-BE49-F238E27FC236}">
                <a16:creationId xmlns:a16="http://schemas.microsoft.com/office/drawing/2014/main" id="{8347DDDC-DE6B-4B2E-BC63-8402E5CC447E}"/>
              </a:ext>
            </a:extLst>
          </p:cNvPr>
          <p:cNvCxnSpPr>
            <a:cxnSpLocks/>
            <a:stCxn id="10" idx="1"/>
          </p:cNvCxnSpPr>
          <p:nvPr/>
        </p:nvCxnSpPr>
        <p:spPr>
          <a:xfrm flipH="1" flipV="1">
            <a:off x="3692495" y="4652133"/>
            <a:ext cx="4763324" cy="9000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83994A5B-F536-4318-AD96-1B83EB9E6D4F}"/>
              </a:ext>
            </a:extLst>
          </p:cNvPr>
          <p:cNvCxnSpPr>
            <a:cxnSpLocks/>
            <a:stCxn id="31" idx="3"/>
          </p:cNvCxnSpPr>
          <p:nvPr/>
        </p:nvCxnSpPr>
        <p:spPr>
          <a:xfrm>
            <a:off x="3648614" y="4482929"/>
            <a:ext cx="4636429" cy="91344"/>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F80F873-7CDF-4565-844C-BB7864BF2457}"/>
              </a:ext>
            </a:extLst>
          </p:cNvPr>
          <p:cNvSpPr txBox="1"/>
          <p:nvPr/>
        </p:nvSpPr>
        <p:spPr>
          <a:xfrm>
            <a:off x="5143191" y="3947370"/>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{data: ’’Guillaume </a:t>
            </a:r>
            <a:r>
              <a:rPr lang="fr-FR" sz="1200" i="1" dirty="0" err="1">
                <a:solidFill>
                  <a:schemeClr val="bg1"/>
                </a:solidFill>
              </a:rPr>
              <a:t>Chervet</a:t>
            </a:r>
            <a:r>
              <a:rPr lang="fr-FR" sz="1200" i="1" dirty="0">
                <a:solidFill>
                  <a:schemeClr val="bg1"/>
                </a:solidFill>
              </a:rPr>
              <a:t>’’}</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cxnSp>
        <p:nvCxnSpPr>
          <p:cNvPr id="52" name="Connecteur droit 51">
            <a:extLst>
              <a:ext uri="{FF2B5EF4-FFF2-40B4-BE49-F238E27FC236}">
                <a16:creationId xmlns:a16="http://schemas.microsoft.com/office/drawing/2014/main" id="{64700260-5361-45E3-8E1A-825DEB1D2125}"/>
              </a:ext>
            </a:extLst>
          </p:cNvPr>
          <p:cNvCxnSpPr>
            <a:cxnSpLocks/>
          </p:cNvCxnSpPr>
          <p:nvPr/>
        </p:nvCxnSpPr>
        <p:spPr>
          <a:xfrm>
            <a:off x="3369902" y="2175930"/>
            <a:ext cx="0" cy="179173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3BBB8BB-C7D5-4041-920A-E86D694EC518}"/>
              </a:ext>
            </a:extLst>
          </p:cNvPr>
          <p:cNvSpPr txBox="1"/>
          <p:nvPr/>
        </p:nvSpPr>
        <p:spPr>
          <a:xfrm>
            <a:off x="3509216" y="3228285"/>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a:t>
            </a:r>
            <a:r>
              <a:rPr lang="fr-FR" sz="1200" i="1" dirty="0" err="1">
                <a:solidFill>
                  <a:schemeClr val="bg1"/>
                </a:solidFill>
              </a:rPr>
              <a:t>name</a:t>
            </a:r>
            <a:r>
              <a:rPr lang="fr-FR" sz="1200" i="1" dirty="0">
                <a:solidFill>
                  <a:schemeClr val="bg1"/>
                </a:solidFill>
              </a:rPr>
              <a:t>: ’’Guillaume </a:t>
            </a:r>
            <a:r>
              <a:rPr lang="fr-FR" sz="1200" i="1" dirty="0" err="1">
                <a:solidFill>
                  <a:schemeClr val="bg1"/>
                </a:solidFill>
              </a:rPr>
              <a:t>Chervet</a:t>
            </a:r>
            <a:r>
              <a:rPr lang="fr-FR" sz="1200" i="1" dirty="0">
                <a:solidFill>
                  <a:schemeClr val="bg1"/>
                </a:solidFill>
              </a:rPr>
              <a:t>’’, </a:t>
            </a:r>
            <a:r>
              <a:rPr lang="fr-FR" sz="1200" i="1" dirty="0" err="1">
                <a:solidFill>
                  <a:schemeClr val="bg1"/>
                </a:solidFill>
              </a:rPr>
              <a:t>other</a:t>
            </a:r>
            <a:r>
              <a:rPr lang="fr-FR" sz="1200" i="1" dirty="0">
                <a:solidFill>
                  <a:schemeClr val="bg1"/>
                </a:solidFill>
              </a:rPr>
              <a:t>: …}</a:t>
            </a:r>
          </a:p>
        </p:txBody>
      </p:sp>
      <p:sp>
        <p:nvSpPr>
          <p:cNvPr id="37" name="ZoneTexte 36">
            <a:extLst>
              <a:ext uri="{FF2B5EF4-FFF2-40B4-BE49-F238E27FC236}">
                <a16:creationId xmlns:a16="http://schemas.microsoft.com/office/drawing/2014/main" id="{9420B8C3-AC89-4C54-83F9-86BD3A675F47}"/>
              </a:ext>
            </a:extLst>
          </p:cNvPr>
          <p:cNvSpPr txBox="1"/>
          <p:nvPr/>
        </p:nvSpPr>
        <p:spPr>
          <a:xfrm>
            <a:off x="1951364" y="413120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Tree>
    <p:extLst>
      <p:ext uri="{BB962C8B-B14F-4D97-AF65-F5344CB8AC3E}">
        <p14:creationId xmlns:p14="http://schemas.microsoft.com/office/powerpoint/2010/main" val="3764816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353599" y="536505"/>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a:off x="1390191" y="1416613"/>
            <a:ext cx="1333758"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F4DDDF50-A1BE-411D-A38C-6C9C92644AC6}"/>
              </a:ext>
            </a:extLst>
          </p:cNvPr>
          <p:cNvSpPr/>
          <p:nvPr/>
        </p:nvSpPr>
        <p:spPr>
          <a:xfrm>
            <a:off x="1655457" y="1554921"/>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pic>
        <p:nvPicPr>
          <p:cNvPr id="4" name="Image 3">
            <a:extLst>
              <a:ext uri="{FF2B5EF4-FFF2-40B4-BE49-F238E27FC236}">
                <a16:creationId xmlns:a16="http://schemas.microsoft.com/office/drawing/2014/main" id="{5B32BC17-A35E-488F-9B38-3343156B6B41}"/>
              </a:ext>
            </a:extLst>
          </p:cNvPr>
          <p:cNvPicPr>
            <a:picLocks noChangeAspect="1"/>
          </p:cNvPicPr>
          <p:nvPr/>
        </p:nvPicPr>
        <p:blipFill>
          <a:blip r:embed="rId9"/>
          <a:stretch>
            <a:fillRect/>
          </a:stretch>
        </p:blipFill>
        <p:spPr>
          <a:xfrm>
            <a:off x="1367782" y="407876"/>
            <a:ext cx="794064" cy="854594"/>
          </a:xfrm>
          <a:prstGeom prst="rect">
            <a:avLst/>
          </a:prstGeom>
        </p:spPr>
      </p:pic>
      <p:pic>
        <p:nvPicPr>
          <p:cNvPr id="1026" name="Picture 2" descr="Smiley — Wikipédia">
            <a:extLst>
              <a:ext uri="{FF2B5EF4-FFF2-40B4-BE49-F238E27FC236}">
                <a16:creationId xmlns:a16="http://schemas.microsoft.com/office/drawing/2014/main" id="{84A65D1D-89AD-4C5A-9332-A81E7A7CF2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567" y="-143913"/>
            <a:ext cx="946462" cy="9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8DC4E-EFD3-472F-BCCE-4C929BFB5646}"/>
              </a:ext>
            </a:extLst>
          </p:cNvPr>
          <p:cNvSpPr>
            <a:spLocks noGrp="1"/>
          </p:cNvSpPr>
          <p:nvPr>
            <p:ph type="title"/>
          </p:nvPr>
        </p:nvSpPr>
        <p:spPr/>
        <p:txBody>
          <a:bodyPr/>
          <a:lstStyle/>
          <a:p>
            <a:r>
              <a:rPr lang="fr-FR" dirty="0" err="1"/>
              <a:t>Oauth</a:t>
            </a:r>
            <a:r>
              <a:rPr lang="fr-FR" dirty="0"/>
              <a:t> 2.0 : problématiques</a:t>
            </a:r>
          </a:p>
        </p:txBody>
      </p:sp>
      <p:sp>
        <p:nvSpPr>
          <p:cNvPr id="3" name="Espace réservé du contenu 2">
            <a:extLst>
              <a:ext uri="{FF2B5EF4-FFF2-40B4-BE49-F238E27FC236}">
                <a16:creationId xmlns:a16="http://schemas.microsoft.com/office/drawing/2014/main" id="{CE6D207D-116E-4009-A6E7-DED56938AB75}"/>
              </a:ext>
            </a:extLst>
          </p:cNvPr>
          <p:cNvSpPr>
            <a:spLocks noGrp="1"/>
          </p:cNvSpPr>
          <p:nvPr>
            <p:ph idx="1"/>
          </p:nvPr>
        </p:nvSpPr>
        <p:spPr>
          <a:xfrm>
            <a:off x="838200" y="1468619"/>
            <a:ext cx="10515600" cy="5389382"/>
          </a:xfrm>
        </p:spPr>
        <p:txBody>
          <a:bodyPr>
            <a:normAutofit fontScale="92500"/>
          </a:bodyPr>
          <a:lstStyle/>
          <a:p>
            <a:pPr marL="0" indent="0">
              <a:buNone/>
            </a:pPr>
            <a:r>
              <a:rPr lang="fr-FR" sz="4000" dirty="0"/>
              <a:t>Les implémentations technique sur l’</a:t>
            </a:r>
            <a:r>
              <a:rPr lang="fr-FR" sz="4000" dirty="0">
                <a:solidFill>
                  <a:srgbClr val="0070C0"/>
                </a:solidFill>
              </a:rPr>
              <a:t>authentification</a:t>
            </a:r>
            <a:r>
              <a:rPr lang="fr-FR" sz="4000" dirty="0"/>
              <a:t> et échange de </a:t>
            </a:r>
            <a:r>
              <a:rPr lang="fr-FR" sz="4000" dirty="0" err="1"/>
              <a:t>tokens</a:t>
            </a:r>
            <a:r>
              <a:rPr lang="fr-FR" sz="4000" dirty="0"/>
              <a:t> diffère entre les fournisseurs de connexion (</a:t>
            </a:r>
            <a:r>
              <a:rPr lang="fr-FR" sz="4000" dirty="0" err="1"/>
              <a:t>facebook</a:t>
            </a:r>
            <a:r>
              <a:rPr lang="fr-FR" sz="4000" dirty="0"/>
              <a:t>, twitter, etc.)</a:t>
            </a:r>
          </a:p>
          <a:p>
            <a:pPr marL="0" indent="0">
              <a:buNone/>
            </a:pPr>
            <a:endParaRPr lang="fr-FR" sz="4000" dirty="0"/>
          </a:p>
          <a:p>
            <a:pPr marL="0" indent="0">
              <a:buNone/>
            </a:pPr>
            <a:r>
              <a:rPr lang="fr-FR" sz="4000" dirty="0"/>
              <a:t>Récupération des information d’</a:t>
            </a:r>
            <a:r>
              <a:rPr lang="fr-FR" sz="4000" dirty="0">
                <a:solidFill>
                  <a:srgbClr val="0070C0"/>
                </a:solidFill>
              </a:rPr>
              <a:t>identification</a:t>
            </a:r>
            <a:r>
              <a:rPr lang="fr-FR" sz="4000" dirty="0"/>
              <a:t> différentes entre chaque fournisseur</a:t>
            </a:r>
          </a:p>
          <a:p>
            <a:pPr marL="0" indent="0">
              <a:buNone/>
            </a:pPr>
            <a:endParaRPr lang="fr-FR" sz="4000" dirty="0"/>
          </a:p>
          <a:p>
            <a:pPr marL="0" indent="0">
              <a:buNone/>
            </a:pPr>
            <a:r>
              <a:rPr lang="fr-FR" sz="4000" dirty="0"/>
              <a:t>Nécessité de code spécifique pour chaque fournisseur</a:t>
            </a:r>
          </a:p>
        </p:txBody>
      </p:sp>
    </p:spTree>
    <p:extLst>
      <p:ext uri="{BB962C8B-B14F-4D97-AF65-F5344CB8AC3E}">
        <p14:creationId xmlns:p14="http://schemas.microsoft.com/office/powerpoint/2010/main" val="2907058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5400" dirty="0"/>
              <a:t>Open ID Connect </a:t>
            </a:r>
          </a:p>
          <a:p>
            <a:pPr algn="ctr"/>
            <a:r>
              <a:rPr lang="fr-FR" sz="5400" dirty="0"/>
              <a:t>= </a:t>
            </a:r>
          </a:p>
          <a:p>
            <a:pPr algn="ctr"/>
            <a:r>
              <a:rPr lang="en-US" sz="5400" dirty="0">
                <a:solidFill>
                  <a:srgbClr val="00B050"/>
                </a:solidFill>
              </a:rPr>
              <a:t>(Identity, Authentication) + OAuth 2.0 </a:t>
            </a:r>
            <a:endParaRPr lang="fr-FR" sz="5400" dirty="0"/>
          </a:p>
        </p:txBody>
      </p:sp>
    </p:spTree>
    <p:extLst>
      <p:ext uri="{BB962C8B-B14F-4D97-AF65-F5344CB8AC3E}">
        <p14:creationId xmlns:p14="http://schemas.microsoft.com/office/powerpoint/2010/main" val="96581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a:xfrm>
            <a:off x="288758" y="0"/>
            <a:ext cx="11829448" cy="1325563"/>
          </a:xfrm>
        </p:spPr>
        <p:txBody>
          <a:bodyPr/>
          <a:lstStyle/>
          <a:p>
            <a:r>
              <a:rPr lang="fr-FR" dirty="0"/>
              <a:t>ID </a:t>
            </a:r>
            <a:r>
              <a:rPr lang="fr-FR" dirty="0" err="1"/>
              <a:t>Token</a:t>
            </a:r>
            <a:r>
              <a:rPr lang="fr-FR" dirty="0"/>
              <a:t> = JWT qui contient l’identité d’un utilisateur</a:t>
            </a:r>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a:xfrm>
            <a:off x="838200" y="1352550"/>
            <a:ext cx="10515600" cy="5404385"/>
          </a:xfrm>
        </p:spPr>
        <p:txBody>
          <a:bodyPr>
            <a:normAutofit fontScale="92500" lnSpcReduction="10000"/>
          </a:bodyPr>
          <a:lstStyle/>
          <a:p>
            <a:pPr marL="0" indent="0">
              <a:buNone/>
            </a:pPr>
            <a:r>
              <a:rPr lang="fr-FR" dirty="0"/>
              <a:t>Les paramètres de l’</a:t>
            </a:r>
            <a:r>
              <a:rPr lang="fr-FR" b="1" dirty="0"/>
              <a:t>authentification : </a:t>
            </a:r>
            <a:r>
              <a:rPr lang="fr-FR" dirty="0">
                <a:solidFill>
                  <a:schemeClr val="bg1">
                    <a:lumMod val="65000"/>
                  </a:schemeClr>
                </a:solidFill>
              </a:rPr>
              <a:t>date d’expiration, date de création, date d’authentification, des moyens de contrôle permettant de valider l’ID </a:t>
            </a:r>
            <a:r>
              <a:rPr lang="fr-FR" dirty="0" err="1">
                <a:solidFill>
                  <a:schemeClr val="bg1">
                    <a:lumMod val="65000"/>
                  </a:schemeClr>
                </a:solidFill>
              </a:rPr>
              <a:t>Token</a:t>
            </a:r>
            <a:r>
              <a:rPr lang="fr-FR" dirty="0">
                <a:solidFill>
                  <a:schemeClr val="bg1">
                    <a:lumMod val="65000"/>
                  </a:schemeClr>
                </a:solidFill>
              </a:rPr>
              <a:t> et l’Access </a:t>
            </a:r>
            <a:r>
              <a:rPr lang="fr-FR" dirty="0" err="1">
                <a:solidFill>
                  <a:schemeClr val="bg1">
                    <a:lumMod val="65000"/>
                  </a:schemeClr>
                </a:solidFill>
              </a:rPr>
              <a:t>Token</a:t>
            </a:r>
            <a:r>
              <a:rPr lang="fr-FR" dirty="0">
                <a:solidFill>
                  <a:schemeClr val="bg1">
                    <a:lumMod val="65000"/>
                  </a:schemeClr>
                </a:solidFill>
              </a:rPr>
              <a:t>.</a:t>
            </a:r>
          </a:p>
          <a:p>
            <a:pPr marL="0" indent="0">
              <a:buNone/>
            </a:pPr>
            <a:endParaRPr lang="fr-FR" b="1" dirty="0"/>
          </a:p>
          <a:p>
            <a:pPr marL="0" indent="0">
              <a:buNone/>
            </a:pPr>
            <a:r>
              <a:rPr lang="fr-FR" b="1" dirty="0"/>
              <a:t>Les accréditations (rôles, habilitations) de l’utilisateur </a:t>
            </a:r>
          </a:p>
          <a:p>
            <a:pPr marL="0" indent="0">
              <a:buNone/>
            </a:pPr>
            <a:endParaRPr lang="fr-FR" dirty="0"/>
          </a:p>
          <a:p>
            <a:pPr marL="0" indent="0">
              <a:buNone/>
            </a:pPr>
            <a:r>
              <a:rPr lang="fr-FR" dirty="0"/>
              <a:t>Des </a:t>
            </a:r>
            <a:r>
              <a:rPr lang="fr-FR" b="1" dirty="0"/>
              <a:t>attributs (claims) de l’utilisateur associé à des scope.</a:t>
            </a:r>
            <a:endParaRPr lang="fr-FR" dirty="0"/>
          </a:p>
          <a:p>
            <a:pPr lvl="1"/>
            <a:r>
              <a:rPr lang="fr-FR" dirty="0"/>
              <a:t>attributs</a:t>
            </a:r>
            <a:r>
              <a:rPr lang="fr-FR" b="1" dirty="0"/>
              <a:t> standards</a:t>
            </a:r>
            <a:r>
              <a:rPr lang="fr-FR" dirty="0"/>
              <a:t> :</a:t>
            </a:r>
          </a:p>
          <a:p>
            <a:pPr lvl="2"/>
            <a:r>
              <a:rPr lang="fr-FR" dirty="0"/>
              <a:t>scope </a:t>
            </a:r>
            <a:r>
              <a:rPr lang="fr-FR" b="1" dirty="0"/>
              <a:t>profile</a:t>
            </a:r>
            <a:r>
              <a:rPr lang="fr-FR" dirty="0"/>
              <a:t> : nom, prénom, surnom, date de naissance, …</a:t>
            </a:r>
          </a:p>
          <a:p>
            <a:pPr lvl="2"/>
            <a:r>
              <a:rPr lang="fr-FR" dirty="0"/>
              <a:t>scope </a:t>
            </a:r>
            <a:r>
              <a:rPr lang="fr-FR" b="1" dirty="0"/>
              <a:t>email</a:t>
            </a:r>
            <a:r>
              <a:rPr lang="fr-FR" dirty="0"/>
              <a:t> : email, email vérifié</a:t>
            </a:r>
          </a:p>
          <a:p>
            <a:pPr lvl="2"/>
            <a:r>
              <a:rPr lang="fr-FR" dirty="0"/>
              <a:t>scope </a:t>
            </a:r>
            <a:r>
              <a:rPr lang="fr-FR" b="1" dirty="0" err="1"/>
              <a:t>address</a:t>
            </a:r>
            <a:r>
              <a:rPr lang="fr-FR" dirty="0"/>
              <a:t> : adresse</a:t>
            </a:r>
          </a:p>
          <a:p>
            <a:pPr lvl="2"/>
            <a:r>
              <a:rPr lang="fr-FR" dirty="0"/>
              <a:t>scope </a:t>
            </a:r>
            <a:r>
              <a:rPr lang="fr-FR" b="1" dirty="0"/>
              <a:t>phone</a:t>
            </a:r>
            <a:r>
              <a:rPr lang="fr-FR" dirty="0"/>
              <a:t> : numéro de téléphone, numéro de téléphone vérifié</a:t>
            </a:r>
          </a:p>
          <a:p>
            <a:pPr lvl="1"/>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
        <p:nvSpPr>
          <p:cNvPr id="4" name="Rectangle 3">
            <a:extLst>
              <a:ext uri="{FF2B5EF4-FFF2-40B4-BE49-F238E27FC236}">
                <a16:creationId xmlns:a16="http://schemas.microsoft.com/office/drawing/2014/main" id="{F96C43CD-9088-43D0-9F5B-C0CA9678D294}"/>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1462559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D5FB66-AB07-4F39-B62E-0083A067CC8E}"/>
              </a:ext>
            </a:extLst>
          </p:cNvPr>
          <p:cNvSpPr>
            <a:spLocks noGrp="1"/>
          </p:cNvSpPr>
          <p:nvPr>
            <p:ph idx="1"/>
          </p:nvPr>
        </p:nvSpPr>
        <p:spPr>
          <a:xfrm>
            <a:off x="838200" y="0"/>
            <a:ext cx="10515600" cy="6858000"/>
          </a:xfrm>
        </p:spPr>
        <p:txBody>
          <a:bodyPr>
            <a:normAutofit fontScale="77500" lnSpcReduction="20000"/>
          </a:bodyPr>
          <a:lstStyle/>
          <a:p>
            <a:pPr marL="0" indent="0">
              <a:buNone/>
            </a:pPr>
            <a:r>
              <a:rPr lang="fr-FR" dirty="0"/>
              <a:t>{</a:t>
            </a:r>
          </a:p>
          <a:p>
            <a:pPr marL="0" indent="0">
              <a:buNone/>
            </a:pPr>
            <a:r>
              <a:rPr lang="fr-FR" dirty="0"/>
              <a:t>  "</a:t>
            </a:r>
            <a:r>
              <a:rPr lang="fr-FR" dirty="0" err="1"/>
              <a:t>nbf</a:t>
            </a:r>
            <a:r>
              <a:rPr lang="fr-FR" dirty="0"/>
              <a:t>": 1585903471,</a:t>
            </a:r>
          </a:p>
          <a:p>
            <a:pPr marL="0" indent="0">
              <a:buNone/>
            </a:pPr>
            <a:r>
              <a:rPr lang="fr-FR" dirty="0"/>
              <a:t>  "</a:t>
            </a:r>
            <a:r>
              <a:rPr lang="fr-FR" dirty="0" err="1"/>
              <a:t>exp</a:t>
            </a:r>
            <a:r>
              <a:rPr lang="fr-FR" dirty="0"/>
              <a:t>": 1585903771,</a:t>
            </a:r>
          </a:p>
          <a:p>
            <a:pPr marL="0" indent="0">
              <a:buNone/>
            </a:pPr>
            <a:r>
              <a:rPr lang="fr-FR" dirty="0"/>
              <a:t>  "</a:t>
            </a:r>
            <a:r>
              <a:rPr lang="fr-FR" dirty="0" err="1"/>
              <a:t>iss</a:t>
            </a:r>
            <a:r>
              <a:rPr lang="fr-FR" dirty="0"/>
              <a:t>": "https://recprj-connect.axa.fr",</a:t>
            </a:r>
          </a:p>
          <a:p>
            <a:pPr marL="0" indent="0">
              <a:buNone/>
            </a:pPr>
            <a:r>
              <a:rPr lang="fr-FR" dirty="0"/>
              <a:t>  "</a:t>
            </a:r>
            <a:r>
              <a:rPr lang="fr-FR" dirty="0" err="1"/>
              <a:t>aud</a:t>
            </a:r>
            <a:r>
              <a:rPr lang="fr-FR" dirty="0"/>
              <a:t>": "d89af9d3-5cfb-4f49-9d6c-af979ab3c27d",</a:t>
            </a:r>
          </a:p>
          <a:p>
            <a:pPr marL="0" indent="0">
              <a:buNone/>
            </a:pPr>
            <a:r>
              <a:rPr lang="fr-FR" dirty="0"/>
              <a:t>  "</a:t>
            </a:r>
            <a:r>
              <a:rPr lang="fr-FR" dirty="0" err="1"/>
              <a:t>iat</a:t>
            </a:r>
            <a:r>
              <a:rPr lang="fr-FR" dirty="0"/>
              <a:t>": 1585903471,</a:t>
            </a:r>
          </a:p>
          <a:p>
            <a:pPr marL="0" indent="0">
              <a:buNone/>
            </a:pPr>
            <a:r>
              <a:rPr lang="fr-FR" dirty="0"/>
              <a:t>  "</a:t>
            </a:r>
            <a:r>
              <a:rPr lang="fr-FR" dirty="0" err="1"/>
              <a:t>at_hash</a:t>
            </a:r>
            <a:r>
              <a:rPr lang="fr-FR" dirty="0"/>
              <a:t>": "ljyvJqx2MI4RO9Wwsl6-KQ",</a:t>
            </a:r>
          </a:p>
          <a:p>
            <a:pPr marL="0" indent="0">
              <a:buNone/>
            </a:pPr>
            <a:r>
              <a:rPr lang="fr-FR" dirty="0"/>
              <a:t>  "</a:t>
            </a:r>
            <a:r>
              <a:rPr lang="fr-FR" dirty="0" err="1"/>
              <a:t>sid</a:t>
            </a:r>
            <a:r>
              <a:rPr lang="fr-FR" dirty="0"/>
              <a:t>": "417ffc24f2ee48a7fb9b681c957767cf",</a:t>
            </a:r>
          </a:p>
          <a:p>
            <a:pPr marL="0" indent="0">
              <a:buNone/>
            </a:pPr>
            <a:r>
              <a:rPr lang="fr-FR" dirty="0"/>
              <a:t>  "</a:t>
            </a:r>
            <a:r>
              <a:rPr lang="fr-FR" dirty="0" err="1"/>
              <a:t>sub</a:t>
            </a:r>
            <a:r>
              <a:rPr lang="fr-FR" dirty="0"/>
              <a:t>": "9730e80f-822a-45e0-8003-3768c8819ada",</a:t>
            </a:r>
          </a:p>
          <a:p>
            <a:pPr marL="0" indent="0">
              <a:buNone/>
            </a:pPr>
            <a:r>
              <a:rPr lang="fr-FR" dirty="0"/>
              <a:t>  "</a:t>
            </a:r>
            <a:r>
              <a:rPr lang="fr-FR" dirty="0" err="1"/>
              <a:t>auth_time</a:t>
            </a:r>
            <a:r>
              <a:rPr lang="fr-FR" dirty="0"/>
              <a:t>": 1585903469,</a:t>
            </a:r>
          </a:p>
          <a:p>
            <a:pPr marL="0" indent="0">
              <a:buNone/>
            </a:pPr>
            <a:r>
              <a:rPr lang="fr-FR" dirty="0"/>
              <a:t>  "</a:t>
            </a:r>
            <a:r>
              <a:rPr lang="fr-FR" dirty="0" err="1"/>
              <a:t>idp</a:t>
            </a:r>
            <a:r>
              <a:rPr lang="fr-FR" dirty="0"/>
              <a:t>": "local",</a:t>
            </a:r>
          </a:p>
          <a:p>
            <a:pPr marL="0" indent="0">
              <a:buNone/>
            </a:pPr>
            <a:r>
              <a:rPr lang="fr-FR" dirty="0"/>
              <a:t>  "</a:t>
            </a:r>
            <a:r>
              <a:rPr lang="fr-FR" dirty="0" err="1"/>
              <a:t>preferred_username</a:t>
            </a:r>
            <a:r>
              <a:rPr lang="fr-FR" dirty="0"/>
              <a:t>": "guillaume.chervet@axa.fr",</a:t>
            </a:r>
          </a:p>
          <a:p>
            <a:pPr marL="0" indent="0">
              <a:buNone/>
            </a:pPr>
            <a:r>
              <a:rPr lang="fr-FR" dirty="0"/>
              <a:t>  "email": "guillaume.chervet@axa.fr",</a:t>
            </a:r>
          </a:p>
          <a:p>
            <a:pPr marL="0" indent="0">
              <a:buNone/>
            </a:pPr>
            <a:r>
              <a:rPr lang="fr-FR" dirty="0"/>
              <a:t>  "</a:t>
            </a:r>
            <a:r>
              <a:rPr lang="fr-FR" dirty="0" err="1"/>
              <a:t>email_verified</a:t>
            </a:r>
            <a:r>
              <a:rPr lang="fr-FR" dirty="0"/>
              <a:t>": </a:t>
            </a:r>
            <a:r>
              <a:rPr lang="fr-FR" dirty="0" err="1"/>
              <a:t>true</a:t>
            </a:r>
            <a:r>
              <a:rPr lang="fr-FR" dirty="0"/>
              <a:t>,</a:t>
            </a:r>
          </a:p>
          <a:p>
            <a:pPr marL="0" indent="0">
              <a:buNone/>
            </a:pPr>
            <a:r>
              <a:rPr lang="fr-FR" dirty="0"/>
              <a:t>  "</a:t>
            </a:r>
            <a:r>
              <a:rPr lang="fr-FR" dirty="0" err="1"/>
              <a:t>name</a:t>
            </a:r>
            <a:r>
              <a:rPr lang="fr-FR" dirty="0"/>
              <a:t>": "guillaume.chervet@axa.fr",</a:t>
            </a:r>
          </a:p>
          <a:p>
            <a:pPr marL="0" indent="0">
              <a:buNone/>
            </a:pPr>
            <a:r>
              <a:rPr lang="fr-FR" dirty="0"/>
              <a:t>  "</a:t>
            </a:r>
            <a:r>
              <a:rPr lang="fr-FR" dirty="0" err="1"/>
              <a:t>amr</a:t>
            </a:r>
            <a:r>
              <a:rPr lang="fr-FR" dirty="0"/>
              <a:t>": [</a:t>
            </a:r>
          </a:p>
          <a:p>
            <a:pPr marL="0" indent="0">
              <a:buNone/>
            </a:pPr>
            <a:r>
              <a:rPr lang="fr-FR" dirty="0"/>
              <a:t>    "</a:t>
            </a:r>
            <a:r>
              <a:rPr lang="fr-FR" dirty="0" err="1"/>
              <a:t>pwd</a:t>
            </a:r>
            <a:r>
              <a:rPr lang="fr-FR" dirty="0"/>
              <a:t>"</a:t>
            </a:r>
          </a:p>
          <a:p>
            <a:pPr marL="0" indent="0">
              <a:buNone/>
            </a:pPr>
            <a:r>
              <a:rPr lang="fr-FR" dirty="0"/>
              <a:t>  ]</a:t>
            </a:r>
          </a:p>
          <a:p>
            <a:pPr marL="0" indent="0">
              <a:buNone/>
            </a:pPr>
            <a:r>
              <a:rPr lang="fr-FR" dirty="0"/>
              <a:t>}</a:t>
            </a:r>
          </a:p>
        </p:txBody>
      </p:sp>
      <p:sp>
        <p:nvSpPr>
          <p:cNvPr id="4" name="ZoneTexte 3">
            <a:extLst>
              <a:ext uri="{FF2B5EF4-FFF2-40B4-BE49-F238E27FC236}">
                <a16:creationId xmlns:a16="http://schemas.microsoft.com/office/drawing/2014/main" id="{1B2AB055-6EED-47E5-BC6D-06AD8D7E3BB3}"/>
              </a:ext>
            </a:extLst>
          </p:cNvPr>
          <p:cNvSpPr txBox="1"/>
          <p:nvPr/>
        </p:nvSpPr>
        <p:spPr>
          <a:xfrm>
            <a:off x="8758988" y="6211669"/>
            <a:ext cx="3433011"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id_token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4011239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926350" y="2171085"/>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https://oauth.facebook.com/token</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955477" y="2369946"/>
            <a:ext cx="3141852" cy="830997"/>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a:p>
            <a:r>
              <a:rPr lang="en-US" sz="1200" i="1" dirty="0" err="1">
                <a:solidFill>
                  <a:srgbClr val="FFCCFF"/>
                </a:solidFill>
              </a:rPr>
              <a:t>Id_token</a:t>
            </a:r>
            <a:r>
              <a:rPr lang="en-US" sz="1200" i="1" dirty="0">
                <a:solidFill>
                  <a:schemeClr val="bg1"/>
                </a:solidFill>
              </a:rPr>
              <a:t>: </a:t>
            </a:r>
            <a:r>
              <a:rPr lang="en-US" sz="1200" i="1" dirty="0" err="1">
                <a:solidFill>
                  <a:schemeClr val="bg1"/>
                </a:solidFill>
              </a:rPr>
              <a:t>JKJoz,md,zm,d</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Authorization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738664"/>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br>
              <a:rPr lang="fr-FR" sz="1050" b="1" dirty="0">
                <a:solidFill>
                  <a:schemeClr val="bg1"/>
                </a:solidFill>
              </a:rPr>
            </a:br>
            <a:r>
              <a:rPr lang="fr-FR" sz="1050" b="1" dirty="0" err="1">
                <a:solidFill>
                  <a:schemeClr val="bg1"/>
                </a:solidFill>
              </a:rPr>
              <a:t>ID_Token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244294" y="3067207"/>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cxnSp>
        <p:nvCxnSpPr>
          <p:cNvPr id="4" name="Connecteur droit avec flèche 3">
            <a:extLst>
              <a:ext uri="{FF2B5EF4-FFF2-40B4-BE49-F238E27FC236}">
                <a16:creationId xmlns:a16="http://schemas.microsoft.com/office/drawing/2014/main" id="{F951E707-D2A5-44E8-9107-15E00402069E}"/>
              </a:ext>
            </a:extLst>
          </p:cNvPr>
          <p:cNvCxnSpPr>
            <a:cxnSpLocks/>
          </p:cNvCxnSpPr>
          <p:nvPr/>
        </p:nvCxnSpPr>
        <p:spPr>
          <a:xfrm>
            <a:off x="-215240" y="2576036"/>
            <a:ext cx="4058023" cy="738664"/>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242B627-5DC5-4ECA-B2BD-42B67304BBA5}"/>
              </a:ext>
            </a:extLst>
          </p:cNvPr>
          <p:cNvCxnSpPr>
            <a:cxnSpLocks/>
          </p:cNvCxnSpPr>
          <p:nvPr/>
        </p:nvCxnSpPr>
        <p:spPr>
          <a:xfrm>
            <a:off x="-215240" y="2628313"/>
            <a:ext cx="2377182" cy="1869657"/>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9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064741" y="3685613"/>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690" y="266887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192959" y="283286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6922228" y="5570580"/>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969" y="483960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769968" y="2621431"/>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4772475" y="3048938"/>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7985103" y="3429000"/>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268465" y="2278312"/>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505424" y="3984433"/>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047249" y="3061519"/>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2434586" y="2176365"/>
            <a:ext cx="3327258" cy="400110"/>
          </a:xfrm>
          <a:prstGeom prst="rect">
            <a:avLst/>
          </a:prstGeom>
        </p:spPr>
        <p:txBody>
          <a:bodyPr wrap="none">
            <a:spAutoFit/>
          </a:bodyPr>
          <a:lstStyle/>
          <a:p>
            <a:r>
              <a:rPr lang="fr-FR" sz="2000" i="1" dirty="0">
                <a:solidFill>
                  <a:schemeClr val="accent1">
                    <a:lumMod val="75000"/>
                  </a:schemeClr>
                </a:solidFill>
                <a:hlinkClick r:id="rId6"/>
              </a:rPr>
              <a:t>https://www.singlepageapp.fr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6637599" y="6250200"/>
            <a:ext cx="2487091" cy="400110"/>
          </a:xfrm>
          <a:prstGeom prst="rect">
            <a:avLst/>
          </a:prstGeom>
        </p:spPr>
        <p:txBody>
          <a:bodyPr wrap="none">
            <a:spAutoFit/>
          </a:bodyPr>
          <a:lstStyle/>
          <a:p>
            <a:r>
              <a:rPr lang="fr-FR" sz="2000" i="1" dirty="0">
                <a:solidFill>
                  <a:schemeClr val="accent1">
                    <a:lumMod val="75000"/>
                  </a:schemeClr>
                </a:solidFill>
                <a:hlinkClick r:id="rId7"/>
              </a:rPr>
              <a:t>https://api.resource.fr</a:t>
            </a:r>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126406" y="3431823"/>
            <a:ext cx="2487091" cy="400110"/>
          </a:xfrm>
          <a:prstGeom prst="rect">
            <a:avLst/>
          </a:prstGeom>
        </p:spPr>
        <p:txBody>
          <a:bodyPr wrap="none">
            <a:spAutoFit/>
          </a:bodyPr>
          <a:lstStyle/>
          <a:p>
            <a:r>
              <a:rPr lang="fr-FR" sz="2000" i="1" dirty="0">
                <a:solidFill>
                  <a:schemeClr val="accent1">
                    <a:lumMod val="75000"/>
                  </a:schemeClr>
                </a:solidFill>
                <a:hlinkClick r:id="rId7"/>
              </a:rPr>
              <a:t>https://api.resource.fr</a:t>
            </a:r>
            <a:endParaRPr lang="fr-FR" sz="2000" i="1" dirty="0">
              <a:solidFill>
                <a:schemeClr val="accent1">
                  <a:lumMod val="75000"/>
                </a:schemeClr>
              </a:solidFill>
            </a:endParaRPr>
          </a:p>
        </p:txBody>
      </p:sp>
      <p:cxnSp>
        <p:nvCxnSpPr>
          <p:cNvPr id="57" name="Connecteur droit 56">
            <a:extLst>
              <a:ext uri="{FF2B5EF4-FFF2-40B4-BE49-F238E27FC236}">
                <a16:creationId xmlns:a16="http://schemas.microsoft.com/office/drawing/2014/main" id="{A93425F9-45C3-467E-ADAC-4B710BE95515}"/>
              </a:ext>
            </a:extLst>
          </p:cNvPr>
          <p:cNvCxnSpPr>
            <a:cxnSpLocks/>
            <a:stCxn id="38" idx="1"/>
            <a:endCxn id="39" idx="2"/>
          </p:cNvCxnSpPr>
          <p:nvPr/>
        </p:nvCxnSpPr>
        <p:spPr>
          <a:xfrm flipH="1" flipV="1">
            <a:off x="4271222" y="3501607"/>
            <a:ext cx="3479747" cy="17180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4E98C732-1BFA-49CB-80D7-B85F68660D4C}"/>
              </a:ext>
            </a:extLst>
          </p:cNvPr>
          <p:cNvSpPr txBox="1"/>
          <p:nvPr/>
        </p:nvSpPr>
        <p:spPr>
          <a:xfrm>
            <a:off x="4713645" y="3153040"/>
            <a:ext cx="1002197" cy="577081"/>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Access_token</a:t>
            </a:r>
          </a:p>
          <a:p>
            <a:pPr algn="ctr"/>
            <a:r>
              <a:rPr lang="fr-FR" sz="1050" b="1" dirty="0">
                <a:solidFill>
                  <a:schemeClr val="bg1"/>
                </a:solidFill>
              </a:rPr>
              <a:t>Refresh_token</a:t>
            </a:r>
            <a:br>
              <a:rPr lang="fr-FR" sz="1050" b="1" dirty="0">
                <a:solidFill>
                  <a:schemeClr val="bg1"/>
                </a:solidFill>
              </a:rPr>
            </a:br>
            <a:r>
              <a:rPr lang="fr-FR" sz="1050" b="1" dirty="0">
                <a:solidFill>
                  <a:schemeClr val="bg1"/>
                </a:solidFill>
              </a:rPr>
              <a:t>ID_token</a:t>
            </a:r>
          </a:p>
        </p:txBody>
      </p:sp>
      <p:sp>
        <p:nvSpPr>
          <p:cNvPr id="61" name="ZoneTexte 60">
            <a:extLst>
              <a:ext uri="{FF2B5EF4-FFF2-40B4-BE49-F238E27FC236}">
                <a16:creationId xmlns:a16="http://schemas.microsoft.com/office/drawing/2014/main" id="{120FE6F1-D87B-4E13-B0E9-8D26C9299CEA}"/>
              </a:ext>
            </a:extLst>
          </p:cNvPr>
          <p:cNvSpPr txBox="1"/>
          <p:nvPr/>
        </p:nvSpPr>
        <p:spPr>
          <a:xfrm>
            <a:off x="3408554" y="3322837"/>
            <a:ext cx="615874" cy="253916"/>
          </a:xfrm>
          <a:prstGeom prst="rect">
            <a:avLst/>
          </a:prstGeom>
          <a:solidFill>
            <a:schemeClr val="accent6">
              <a:lumMod val="75000"/>
            </a:schemeClr>
          </a:solidFill>
        </p:spPr>
        <p:txBody>
          <a:bodyPr wrap="none" rtlCol="0">
            <a:spAutoFit/>
          </a:bodyPr>
          <a:lstStyle/>
          <a:p>
            <a:pPr algn="ctr"/>
            <a:r>
              <a:rPr lang="fr-FR" sz="1050" b="1" dirty="0">
                <a:solidFill>
                  <a:schemeClr val="bg1"/>
                </a:solidFill>
              </a:rPr>
              <a:t>ClientId</a:t>
            </a: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04786" y="161132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6865936" y="1315991"/>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294444" y="1624974"/>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7806660" y="132826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7542679" y="2058466"/>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7985103" y="2072114"/>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endCxn id="39" idx="3"/>
          </p:cNvCxnSpPr>
          <p:nvPr/>
        </p:nvCxnSpPr>
        <p:spPr>
          <a:xfrm flipH="1">
            <a:off x="4772475" y="1837132"/>
            <a:ext cx="2632312" cy="122438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08208" y="174780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8620424" y="1451099"/>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7985103" y="2194946"/>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1" name="Titre 1">
            <a:extLst>
              <a:ext uri="{FF2B5EF4-FFF2-40B4-BE49-F238E27FC236}">
                <a16:creationId xmlns:a16="http://schemas.microsoft.com/office/drawing/2014/main" id="{245C63A4-AF54-4668-9DCA-B954E67A2585}"/>
              </a:ext>
            </a:extLst>
          </p:cNvPr>
          <p:cNvSpPr>
            <a:spLocks noGrp="1"/>
          </p:cNvSpPr>
          <p:nvPr>
            <p:ph type="title"/>
          </p:nvPr>
        </p:nvSpPr>
        <p:spPr>
          <a:xfrm>
            <a:off x="86627" y="0"/>
            <a:ext cx="12031579" cy="1019225"/>
          </a:xfrm>
        </p:spPr>
        <p:txBody>
          <a:bodyPr>
            <a:normAutofit fontScale="90000"/>
          </a:bodyPr>
          <a:lstStyle/>
          <a:p>
            <a:pPr algn="ctr"/>
            <a:r>
              <a:rPr lang="fr-FR" dirty="0" err="1"/>
              <a:t>OpenID</a:t>
            </a:r>
            <a:r>
              <a:rPr lang="fr-FR" dirty="0"/>
              <a:t> Connect vous permet de faire de la fédération</a:t>
            </a:r>
          </a:p>
        </p:txBody>
      </p:sp>
    </p:spTree>
    <p:extLst>
      <p:ext uri="{BB962C8B-B14F-4D97-AF65-F5344CB8AC3E}">
        <p14:creationId xmlns:p14="http://schemas.microsoft.com/office/powerpoint/2010/main" val="2145090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7396" y="2766218"/>
            <a:ext cx="5552975" cy="1325563"/>
          </a:xfrm>
        </p:spPr>
        <p:txBody>
          <a:bodyPr>
            <a:normAutofit/>
          </a:bodyPr>
          <a:lstStyle/>
          <a:p>
            <a:r>
              <a:rPr lang="fr-FR" sz="8000" dirty="0"/>
              <a:t>Conclusion</a:t>
            </a:r>
          </a:p>
        </p:txBody>
      </p:sp>
    </p:spTree>
    <p:extLst>
      <p:ext uri="{BB962C8B-B14F-4D97-AF65-F5344CB8AC3E}">
        <p14:creationId xmlns:p14="http://schemas.microsoft.com/office/powerpoint/2010/main" val="327238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80</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81</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Authorization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Authorization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Credentials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Credentials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3299</TotalTime>
  <Words>7460</Words>
  <Application>Microsoft Office PowerPoint</Application>
  <PresentationFormat>Grand écran</PresentationFormat>
  <Paragraphs>857</Paragraphs>
  <Slides>89</Slides>
  <Notes>25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89</vt:i4>
      </vt:variant>
    </vt:vector>
  </HeadingPairs>
  <TitlesOfParts>
    <vt:vector size="97"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Comment échanger des informations via le standard JWT ?</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Focus sur OAuth 2.0</vt:lpstr>
      <vt:lpstr>OAuth 2.0</vt:lpstr>
      <vt:lpstr>Pourquoi OAuth ?</vt:lpstr>
      <vt:lpstr>Pourquoi OAuth ?</vt:lpstr>
      <vt:lpstr>Présentation PowerPoint</vt:lpstr>
      <vt:lpstr>Présentation PowerPoint</vt:lpstr>
      <vt:lpstr>OAuth 2 définit 4 rôles distincts</vt:lpstr>
      <vt:lpstr>OAuth 2</vt:lpstr>
      <vt:lpstr>OAuth 2</vt:lpstr>
      <vt:lpstr>Oauth 2 et les tokens</vt:lpstr>
      <vt:lpstr>Utilisation et renouvellement des tokens</vt:lpstr>
      <vt:lpstr>Présentation PowerPoint</vt:lpstr>
      <vt:lpstr>HTTPS</vt:lpstr>
      <vt:lpstr>Présentation PowerPoint</vt:lpstr>
      <vt:lpstr>Oauth 2.0</vt:lpstr>
      <vt:lpstr>Types d’autorisation</vt:lpstr>
      <vt:lpstr>Flow Authorization Code Grant</vt:lpstr>
      <vt:lpstr>Implicit Grant</vt:lpstr>
      <vt:lpstr>Flow Authorization Code Grant with pcke</vt:lpstr>
      <vt:lpstr>Flow Authorization Code Grant with pcke</vt:lpstr>
      <vt:lpstr>Client Credentials Grant</vt:lpstr>
      <vt:lpstr>Présentation PowerPoint</vt:lpstr>
      <vt:lpstr>Sample Authentication with Authorization Code Grant with pcke</vt:lpstr>
      <vt:lpstr>Présentation PowerPoint</vt:lpstr>
      <vt:lpstr>Présentation PowerPoint</vt:lpstr>
      <vt:lpstr>Présentation PowerPoint</vt:lpstr>
      <vt:lpstr>Authentication with Authorization Code Grant</vt:lpstr>
      <vt:lpstr>Sample Authentication with Authorization Code Grant with pcke</vt:lpstr>
      <vt:lpstr>Sample Authentication with Authorization Code Grant with pcke</vt:lpstr>
      <vt:lpstr>Sample Authentication with Authorization Code Grant with pcke</vt:lpstr>
      <vt:lpstr>Sample Authentication with Authorization Code Grant with pcke</vt:lpstr>
      <vt:lpstr>Oauth 2.0 : problématiques</vt:lpstr>
      <vt:lpstr>« Level up » avec OpenID Connect</vt:lpstr>
      <vt:lpstr>Présentation PowerPoint</vt:lpstr>
      <vt:lpstr>Open ID Connect</vt:lpstr>
      <vt:lpstr>OpenID Connect : endpoints</vt:lpstr>
      <vt:lpstr>Open ID Connect</vt:lpstr>
      <vt:lpstr>ID Token = JWT qui contient l’identité d’un utilisateur</vt:lpstr>
      <vt:lpstr>Présentation PowerPoint</vt:lpstr>
      <vt:lpstr>Sample Authentication with Authorization Code Grant with pcke</vt:lpstr>
      <vt:lpstr>OpenID Connect vous permet de faire de la fédération</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516</cp:revision>
  <dcterms:created xsi:type="dcterms:W3CDTF">2020-03-23T09:18:23Z</dcterms:created>
  <dcterms:modified xsi:type="dcterms:W3CDTF">2022-04-08T12:52:11Z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etDate">
    <vt:lpwstr>2022-04-08T12:51:41Z</vt:lpwstr>
  </property>
  <property fmtid="{D5CDD505-2E9C-101B-9397-08002B2CF9AE}" pid="4" name="MSIP_Label_bbfbbd0f-0666-461a-9212-afe773a25324_Method">
    <vt:lpwstr>Standard</vt:lpwstr>
  </property>
  <property fmtid="{D5CDD505-2E9C-101B-9397-08002B2CF9AE}" pid="5" name="MSIP_Label_bbfbbd0f-0666-461a-9212-afe773a25324_Name">
    <vt:lpwstr>AFA Confidentiel</vt:lpwstr>
  </property>
  <property fmtid="{D5CDD505-2E9C-101B-9397-08002B2CF9AE}" pid="6" name="MSIP_Label_bbfbbd0f-0666-461a-9212-afe773a25324_SiteId">
    <vt:lpwstr>396b38cc-aa65-492b-bb0e-3d94ed25a97b</vt:lpwstr>
  </property>
  <property fmtid="{D5CDD505-2E9C-101B-9397-08002B2CF9AE}" pid="7" name="MSIP_Label_bbfbbd0f-0666-461a-9212-afe773a25324_ActionId">
    <vt:lpwstr>b9d70582-17d3-4255-aa5e-df36b3b9c53c</vt:lpwstr>
  </property>
  <property fmtid="{D5CDD505-2E9C-101B-9397-08002B2CF9AE}" pid="8" name="MSIP_Label_bbfbbd0f-0666-461a-9212-afe773a25324_ContentBits">
    <vt:lpwstr>3</vt:lpwstr>
  </property>
</Properties>
</file>